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60" r:id="rId5"/>
    <p:sldId id="262" r:id="rId6"/>
    <p:sldId id="263" r:id="rId7"/>
    <p:sldId id="308" r:id="rId8"/>
    <p:sldId id="299" r:id="rId9"/>
    <p:sldId id="294" r:id="rId10"/>
    <p:sldId id="297" r:id="rId11"/>
    <p:sldId id="300" r:id="rId12"/>
    <p:sldId id="295" r:id="rId13"/>
    <p:sldId id="302" r:id="rId14"/>
    <p:sldId id="303" r:id="rId15"/>
    <p:sldId id="304" r:id="rId16"/>
    <p:sldId id="311" r:id="rId17"/>
    <p:sldId id="309" r:id="rId18"/>
    <p:sldId id="310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49409D-77A6-47AA-46AF-DF3BC4096473}" name="Boxel, Kevin van" initials="BKv" userId="S::K.van.Boxel@roosendaal.nl::5782dd7f-8532-4e3e-b443-9d6c9f4d4da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ve, Devid van" initials="EDv" lastIdx="5" clrIdx="0">
    <p:extLst>
      <p:ext uri="{19B8F6BF-5375-455C-9EA6-DF929625EA0E}">
        <p15:presenceInfo xmlns:p15="http://schemas.microsoft.com/office/powerpoint/2012/main" userId="S::D.van.Erve@roosendaal.nl::1e09c98f-c475-442a-bb21-de6b3f63639d" providerId="AD"/>
      </p:ext>
    </p:extLst>
  </p:cmAuthor>
  <p:cmAuthor id="2" name="Devue, Harold" initials="DH" lastIdx="1" clrIdx="1">
    <p:extLst>
      <p:ext uri="{19B8F6BF-5375-455C-9EA6-DF929625EA0E}">
        <p15:presenceInfo xmlns:p15="http://schemas.microsoft.com/office/powerpoint/2012/main" userId="S::h.devue@roosendaal.nl::83d27991-c94a-4c54-9dbe-4c02083404a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6A00"/>
    <a:srgbClr val="43B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3CB648-0853-4A56-927F-8BB2F7B92532}" v="15" dt="2022-04-28T13:41:22.9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62" d="100"/>
          <a:sy n="162" d="100"/>
        </p:scale>
        <p:origin x="11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0EB43-DD64-4ADD-96A1-9E78DE596223}" type="datetimeFigureOut">
              <a:rPr lang="nl-NL" smtClean="0"/>
              <a:t>16-5-2022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1CAB3-13DD-4909-BEAB-77BCD19C4A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7989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1CAB3-13DD-4909-BEAB-77BCD19C4AD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8136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NL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1CAB3-13DD-4909-BEAB-77BCD19C4AD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8944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NL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1CAB3-13DD-4909-BEAB-77BCD19C4AD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660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NL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1CAB3-13DD-4909-BEAB-77BCD19C4AD6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5939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1CAB3-13DD-4909-BEAB-77BCD19C4AD6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508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1CAB3-13DD-4909-BEAB-77BCD19C4AD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007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1CAB3-13DD-4909-BEAB-77BCD19C4AD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4396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1CAB3-13DD-4909-BEAB-77BCD19C4AD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5610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1CAB3-13DD-4909-BEAB-77BCD19C4AD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8500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1CAB3-13DD-4909-BEAB-77BCD19C4AD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6883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1CAB3-13DD-4909-BEAB-77BCD19C4AD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373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1CAB3-13DD-4909-BEAB-77BCD19C4AD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250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NL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1CAB3-13DD-4909-BEAB-77BCD19C4AD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3109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6592-F6FE-0C4C-947E-E49B63A5D660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C9AA-3337-824F-8501-A0F0929528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4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6592-F6FE-0C4C-947E-E49B63A5D660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C9AA-3337-824F-8501-A0F0929528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6592-F6FE-0C4C-947E-E49B63A5D660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C9AA-3337-824F-8501-A0F0929528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6592-F6FE-0C4C-947E-E49B63A5D660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C9AA-3337-824F-8501-A0F0929528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03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6592-F6FE-0C4C-947E-E49B63A5D660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C9AA-3337-824F-8501-A0F0929528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70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6592-F6FE-0C4C-947E-E49B63A5D660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C9AA-3337-824F-8501-A0F0929528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2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6592-F6FE-0C4C-947E-E49B63A5D660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C9AA-3337-824F-8501-A0F0929528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13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6592-F6FE-0C4C-947E-E49B63A5D660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C9AA-3337-824F-8501-A0F0929528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03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6592-F6FE-0C4C-947E-E49B63A5D660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C9AA-3337-824F-8501-A0F0929528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99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6592-F6FE-0C4C-947E-E49B63A5D660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C9AA-3337-824F-8501-A0F0929528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6592-F6FE-0C4C-947E-E49B63A5D660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C9AA-3337-824F-8501-A0F0929528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50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86592-F6FE-0C4C-947E-E49B63A5D660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1C9AA-3337-824F-8501-A0F0929528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9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.jpe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46231"/>
            <a:ext cx="9144000" cy="3590366"/>
          </a:xfrm>
          <a:prstGeom prst="rect">
            <a:avLst/>
          </a:prstGeom>
          <a:solidFill>
            <a:srgbClr val="43B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30213" y="1799707"/>
            <a:ext cx="6689288" cy="14092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5360"/>
              </a:lnSpc>
            </a:pP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Voorlopig </a:t>
            </a:r>
            <a:r>
              <a:rPr lang="en-US" sz="3600" b="1" dirty="0" err="1">
                <a:solidFill>
                  <a:schemeClr val="bg1"/>
                </a:solidFill>
                <a:latin typeface="Arial"/>
                <a:cs typeface="Arial"/>
              </a:rPr>
              <a:t>Ontwerp</a:t>
            </a: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>
              <a:lnSpc>
                <a:spcPts val="5360"/>
              </a:lnSpc>
            </a:pP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De Meeten/</a:t>
            </a:r>
            <a:r>
              <a:rPr lang="en-US" sz="3600" b="1" dirty="0" err="1">
                <a:solidFill>
                  <a:schemeClr val="bg1"/>
                </a:solidFill>
                <a:latin typeface="Arial"/>
                <a:cs typeface="Arial"/>
              </a:rPr>
              <a:t>Driehoekstraat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4711" y="3598594"/>
            <a:ext cx="476568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Bewoners- en ondernemersavond </a:t>
            </a: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11 mei 2022</a:t>
            </a:r>
          </a:p>
        </p:txBody>
      </p:sp>
      <p:pic>
        <p:nvPicPr>
          <p:cNvPr id="8" name="Picture 7" descr="GR_LOGO_2018_F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397" y="316026"/>
            <a:ext cx="1644118" cy="5636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0"/>
            <a:ext cx="1872000" cy="2502648"/>
          </a:xfrm>
          <a:prstGeom prst="rect">
            <a:avLst/>
          </a:prstGeom>
          <a:solidFill>
            <a:srgbClr val="046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3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44077" y="294578"/>
            <a:ext cx="5858959" cy="400110"/>
          </a:xfrm>
          <a:prstGeom prst="rect">
            <a:avLst/>
          </a:prstGeom>
          <a:noFill/>
        </p:spPr>
        <p:txBody>
          <a:bodyPr wrap="square" lIns="108000" tIns="0" rIns="0" bIns="0" rtlCol="0" anchor="t">
            <a:spAutoFit/>
          </a:bodyPr>
          <a:lstStyle/>
          <a:p>
            <a:r>
              <a:rPr lang="en-US" sz="2600" b="1" dirty="0">
                <a:solidFill>
                  <a:srgbClr val="046A00"/>
                </a:solidFill>
                <a:latin typeface="Arial"/>
                <a:cs typeface="Arial"/>
              </a:rPr>
              <a:t>Tekening VO</a:t>
            </a:r>
          </a:p>
        </p:txBody>
      </p:sp>
      <p:pic>
        <p:nvPicPr>
          <p:cNvPr id="10" name="Picture 9" descr="GR_LOGO_2018_FC_beeldmer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32" y="314405"/>
            <a:ext cx="380283" cy="380283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0092AEED-29BD-49DA-AD1B-8FF2FDC912A9}"/>
              </a:ext>
            </a:extLst>
          </p:cNvPr>
          <p:cNvGrpSpPr/>
          <p:nvPr/>
        </p:nvGrpSpPr>
        <p:grpSpPr>
          <a:xfrm>
            <a:off x="0" y="0"/>
            <a:ext cx="1995911" cy="2502648"/>
            <a:chOff x="35365" y="0"/>
            <a:chExt cx="1995911" cy="2502648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D3AF98BA-45D1-446A-8A49-98820780259C}"/>
                </a:ext>
              </a:extLst>
            </p:cNvPr>
            <p:cNvSpPr/>
            <p:nvPr/>
          </p:nvSpPr>
          <p:spPr>
            <a:xfrm>
              <a:off x="35365" y="0"/>
              <a:ext cx="1872000" cy="2502648"/>
            </a:xfrm>
            <a:prstGeom prst="rect">
              <a:avLst/>
            </a:prstGeom>
            <a:solidFill>
              <a:srgbClr val="43B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54EF2BDB-50DD-457F-A39E-6EBEDD51E312}"/>
                </a:ext>
              </a:extLst>
            </p:cNvPr>
            <p:cNvSpPr txBox="1"/>
            <p:nvPr/>
          </p:nvSpPr>
          <p:spPr>
            <a:xfrm>
              <a:off x="174088" y="1051549"/>
              <a:ext cx="1857188" cy="123111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/>
                  <a:cs typeface="Arial"/>
                </a:rPr>
                <a:t>VO Meeten en Driehoekstraat</a:t>
              </a:r>
            </a:p>
          </p:txBody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B1784F05-1BB9-46F9-B1B2-2FCDD521FF5C}"/>
                </a:ext>
              </a:extLst>
            </p:cNvPr>
            <p:cNvSpPr txBox="1"/>
            <p:nvPr/>
          </p:nvSpPr>
          <p:spPr>
            <a:xfrm>
              <a:off x="222958" y="1416605"/>
              <a:ext cx="1692001" cy="215444"/>
            </a:xfrm>
            <a:prstGeom prst="rect">
              <a:avLst/>
            </a:prstGeom>
            <a:noFill/>
          </p:spPr>
          <p:txBody>
            <a:bodyPr wrap="square" lIns="108000" tIns="0" rIns="0" bIns="0" rtlCol="0" anchor="t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     Ontwerp</a:t>
              </a:r>
            </a:p>
          </p:txBody>
        </p:sp>
      </p:grp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C7FF5F2-0A8A-4B01-92BF-BA881B6F49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808360"/>
              </p:ext>
            </p:extLst>
          </p:nvPr>
        </p:nvGraphicFramePr>
        <p:xfrm>
          <a:off x="1995911" y="1646038"/>
          <a:ext cx="7009366" cy="3504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5" imgW="64798564" imgH="32404050" progId="AcroExch.Document.DC">
                  <p:embed/>
                </p:oleObj>
              </mc:Choice>
              <mc:Fallback>
                <p:oleObj name="Acrobat Document" r:id="rId5" imgW="64798564" imgH="324040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5911" y="1646038"/>
                        <a:ext cx="7009366" cy="35046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403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44077" y="294578"/>
            <a:ext cx="5858959" cy="400110"/>
          </a:xfrm>
          <a:prstGeom prst="rect">
            <a:avLst/>
          </a:prstGeom>
          <a:noFill/>
        </p:spPr>
        <p:txBody>
          <a:bodyPr wrap="square" lIns="108000" tIns="0" rIns="0" bIns="0" rtlCol="0" anchor="t">
            <a:spAutoFit/>
          </a:bodyPr>
          <a:lstStyle/>
          <a:p>
            <a:r>
              <a:rPr lang="en-US" sz="2600" b="1" dirty="0">
                <a:solidFill>
                  <a:srgbClr val="046A00"/>
                </a:solidFill>
                <a:latin typeface="Arial"/>
                <a:cs typeface="Arial"/>
              </a:rPr>
              <a:t>Groenplan</a:t>
            </a:r>
          </a:p>
        </p:txBody>
      </p:sp>
      <p:pic>
        <p:nvPicPr>
          <p:cNvPr id="10" name="Picture 9" descr="GR_LOGO_2018_FC_beeldmer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32" y="314405"/>
            <a:ext cx="380283" cy="3802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43951" y="1051549"/>
            <a:ext cx="6348849" cy="17989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>
                <a:cs typeface="Calibri"/>
              </a:rPr>
              <a:t>Slechte bomen worden vervangen.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>
                <a:cs typeface="Calibri"/>
              </a:rPr>
              <a:t>Biodiversiteit wordt vergroot.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>
                <a:cs typeface="Calibri"/>
              </a:rPr>
              <a:t>Vaste planten op geselecteerde plaatsen.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>
                <a:cs typeface="Calibri"/>
              </a:rPr>
              <a:t>Eventueel hekken beplanten met klimplanten (Hedera)</a:t>
            </a:r>
          </a:p>
          <a:p>
            <a:pPr>
              <a:lnSpc>
                <a:spcPct val="150000"/>
              </a:lnSpc>
            </a:pPr>
            <a:r>
              <a:rPr lang="nl-NL" sz="2000" dirty="0"/>
              <a:t> </a:t>
            </a:r>
            <a:endParaRPr lang="nl-NL" sz="2000" dirty="0">
              <a:highlight>
                <a:srgbClr val="FFFF00"/>
              </a:highlight>
              <a:cs typeface="Calibri"/>
            </a:endParaRP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370BD483-EBA4-4A91-B6DB-42CFBAFCB35C}"/>
              </a:ext>
            </a:extLst>
          </p:cNvPr>
          <p:cNvGrpSpPr/>
          <p:nvPr/>
        </p:nvGrpSpPr>
        <p:grpSpPr>
          <a:xfrm>
            <a:off x="0" y="0"/>
            <a:ext cx="2057975" cy="2502648"/>
            <a:chOff x="35365" y="0"/>
            <a:chExt cx="2057975" cy="2502648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248A4068-5FF8-4DA1-B215-654BD844000A}"/>
                </a:ext>
              </a:extLst>
            </p:cNvPr>
            <p:cNvSpPr/>
            <p:nvPr/>
          </p:nvSpPr>
          <p:spPr>
            <a:xfrm>
              <a:off x="35365" y="0"/>
              <a:ext cx="1872000" cy="2502648"/>
            </a:xfrm>
            <a:prstGeom prst="rect">
              <a:avLst/>
            </a:prstGeom>
            <a:solidFill>
              <a:srgbClr val="43B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5C89BFA5-8F1A-4C56-8ECC-343C4D616104}"/>
                </a:ext>
              </a:extLst>
            </p:cNvPr>
            <p:cNvSpPr txBox="1"/>
            <p:nvPr/>
          </p:nvSpPr>
          <p:spPr>
            <a:xfrm>
              <a:off x="174088" y="1051549"/>
              <a:ext cx="1857188" cy="246221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/>
                  <a:cs typeface="Arial"/>
                </a:rPr>
                <a:t>VO Meeten en Driehoekstraat</a:t>
              </a:r>
            </a:p>
            <a:p>
              <a:endParaRPr lang="en-US" sz="8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7AAE0752-164A-4936-A8EC-490DD5466041}"/>
                </a:ext>
              </a:extLst>
            </p:cNvPr>
            <p:cNvSpPr txBox="1"/>
            <p:nvPr/>
          </p:nvSpPr>
          <p:spPr>
            <a:xfrm>
              <a:off x="401339" y="1329637"/>
              <a:ext cx="1692001" cy="215444"/>
            </a:xfrm>
            <a:prstGeom prst="rect">
              <a:avLst/>
            </a:prstGeom>
            <a:noFill/>
          </p:spPr>
          <p:txBody>
            <a:bodyPr wrap="square" lIns="108000" tIns="0" rIns="0" bIns="0" rtlCol="0" anchor="t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Groenplan</a:t>
              </a:r>
            </a:p>
          </p:txBody>
        </p:sp>
      </p:grpSp>
      <p:pic>
        <p:nvPicPr>
          <p:cNvPr id="6146" name="Picture 2" descr="De bronafbeelding bekijken">
            <a:extLst>
              <a:ext uri="{FF2B5EF4-FFF2-40B4-BE49-F238E27FC236}">
                <a16:creationId xmlns:a16="http://schemas.microsoft.com/office/drawing/2014/main" id="{BA4BD0CD-3300-4B5F-B46A-C17DBD563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369" y="3131782"/>
            <a:ext cx="3267382" cy="183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64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44077" y="294578"/>
            <a:ext cx="5858959" cy="400110"/>
          </a:xfrm>
          <a:prstGeom prst="rect">
            <a:avLst/>
          </a:prstGeom>
          <a:noFill/>
        </p:spPr>
        <p:txBody>
          <a:bodyPr wrap="square" lIns="108000" tIns="0" rIns="0" bIns="0" rtlCol="0" anchor="t">
            <a:spAutoFit/>
          </a:bodyPr>
          <a:lstStyle/>
          <a:p>
            <a:r>
              <a:rPr lang="en-US" sz="2600" b="1" dirty="0">
                <a:solidFill>
                  <a:srgbClr val="046A00"/>
                </a:solidFill>
                <a:latin typeface="Arial"/>
                <a:cs typeface="Arial"/>
              </a:rPr>
              <a:t>Tekening Groenplan</a:t>
            </a:r>
          </a:p>
        </p:txBody>
      </p:sp>
      <p:pic>
        <p:nvPicPr>
          <p:cNvPr id="10" name="Picture 9" descr="GR_LOGO_2018_FC_beeldmer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32" y="314405"/>
            <a:ext cx="380283" cy="380283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370BD483-EBA4-4A91-B6DB-42CFBAFCB35C}"/>
              </a:ext>
            </a:extLst>
          </p:cNvPr>
          <p:cNvGrpSpPr/>
          <p:nvPr/>
        </p:nvGrpSpPr>
        <p:grpSpPr>
          <a:xfrm>
            <a:off x="0" y="-9114"/>
            <a:ext cx="1995911" cy="2502648"/>
            <a:chOff x="35365" y="-9114"/>
            <a:chExt cx="1995911" cy="2502648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248A4068-5FF8-4DA1-B215-654BD844000A}"/>
                </a:ext>
              </a:extLst>
            </p:cNvPr>
            <p:cNvSpPr/>
            <p:nvPr/>
          </p:nvSpPr>
          <p:spPr>
            <a:xfrm>
              <a:off x="35365" y="-9114"/>
              <a:ext cx="1872000" cy="2502648"/>
            </a:xfrm>
            <a:prstGeom prst="rect">
              <a:avLst/>
            </a:prstGeom>
            <a:solidFill>
              <a:srgbClr val="43B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5C89BFA5-8F1A-4C56-8ECC-343C4D616104}"/>
                </a:ext>
              </a:extLst>
            </p:cNvPr>
            <p:cNvSpPr txBox="1"/>
            <p:nvPr/>
          </p:nvSpPr>
          <p:spPr>
            <a:xfrm>
              <a:off x="174088" y="1051549"/>
              <a:ext cx="1857188" cy="246221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/>
                  <a:cs typeface="Arial"/>
                </a:rPr>
                <a:t>VO Meeten en Driehoekstraat</a:t>
              </a:r>
            </a:p>
            <a:p>
              <a:r>
                <a:rPr lang="en-US" sz="800" b="1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7AAE0752-164A-4936-A8EC-490DD5466041}"/>
                </a:ext>
              </a:extLst>
            </p:cNvPr>
            <p:cNvSpPr txBox="1"/>
            <p:nvPr/>
          </p:nvSpPr>
          <p:spPr>
            <a:xfrm>
              <a:off x="125364" y="1410589"/>
              <a:ext cx="1692001" cy="215444"/>
            </a:xfrm>
            <a:prstGeom prst="rect">
              <a:avLst/>
            </a:prstGeom>
            <a:noFill/>
          </p:spPr>
          <p:txBody>
            <a:bodyPr wrap="square" lIns="108000" tIns="0" rIns="0" bIns="0" rtlCol="0" anchor="t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Groenplan</a:t>
              </a:r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BE960FD7-EA5A-4D55-9E5D-5DDF13828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999" y="1242210"/>
            <a:ext cx="7067427" cy="37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7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3458EF10-0800-492E-B51A-940F2944F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67000" y="2159000"/>
            <a:ext cx="3810000" cy="1476375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D06007A5-E119-412B-943E-CB9A9AE63845}"/>
              </a:ext>
            </a:extLst>
          </p:cNvPr>
          <p:cNvGrpSpPr/>
          <p:nvPr/>
        </p:nvGrpSpPr>
        <p:grpSpPr>
          <a:xfrm>
            <a:off x="0" y="-9114"/>
            <a:ext cx="1995911" cy="2502648"/>
            <a:chOff x="35365" y="-9114"/>
            <a:chExt cx="1995911" cy="2502648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668803D-896E-4FD7-AEBC-9E46276A5130}"/>
                </a:ext>
              </a:extLst>
            </p:cNvPr>
            <p:cNvSpPr/>
            <p:nvPr/>
          </p:nvSpPr>
          <p:spPr>
            <a:xfrm>
              <a:off x="35365" y="-9114"/>
              <a:ext cx="1872000" cy="2502648"/>
            </a:xfrm>
            <a:prstGeom prst="rect">
              <a:avLst/>
            </a:prstGeom>
            <a:solidFill>
              <a:srgbClr val="43B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5A64A596-24AC-4F19-B274-AE70DA99D0DE}"/>
                </a:ext>
              </a:extLst>
            </p:cNvPr>
            <p:cNvSpPr txBox="1"/>
            <p:nvPr/>
          </p:nvSpPr>
          <p:spPr>
            <a:xfrm>
              <a:off x="174088" y="1051549"/>
              <a:ext cx="1857188" cy="246221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/>
                  <a:cs typeface="Arial"/>
                </a:rPr>
                <a:t>VO Meeten en Driehoekstraat</a:t>
              </a:r>
            </a:p>
            <a:p>
              <a:r>
                <a:rPr lang="en-US" sz="800" b="1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79BD31EF-2A7D-4E93-BD21-0F9A3ECD0512}"/>
                </a:ext>
              </a:extLst>
            </p:cNvPr>
            <p:cNvSpPr txBox="1"/>
            <p:nvPr/>
          </p:nvSpPr>
          <p:spPr>
            <a:xfrm>
              <a:off x="125364" y="1410589"/>
              <a:ext cx="1692001" cy="215444"/>
            </a:xfrm>
            <a:prstGeom prst="rect">
              <a:avLst/>
            </a:prstGeom>
            <a:noFill/>
          </p:spPr>
          <p:txBody>
            <a:bodyPr wrap="square" lIns="108000" tIns="0" rIns="0" bIns="0" rtlCol="0" anchor="t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  <a:latin typeface="Arial"/>
                  <a:cs typeface="Arial"/>
                </a:rPr>
                <a:t>Koffiepauze</a:t>
              </a:r>
              <a:endParaRPr lang="en-US" sz="14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8" name="TextBox 4">
            <a:extLst>
              <a:ext uri="{FF2B5EF4-FFF2-40B4-BE49-F238E27FC236}">
                <a16:creationId xmlns:a16="http://schemas.microsoft.com/office/drawing/2014/main" id="{9078575B-FB8A-4199-8712-C25084ACE2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573"/>
            <a:ext cx="8229600" cy="400110"/>
          </a:xfrm>
          <a:prstGeom prst="rect">
            <a:avLst/>
          </a:prstGeom>
          <a:noFill/>
        </p:spPr>
        <p:txBody>
          <a:bodyPr wrap="square" lIns="108000" tIns="0" rIns="0" bIns="0" rtlCol="0" anchor="t">
            <a:spAutoFit/>
          </a:bodyPr>
          <a:lstStyle/>
          <a:p>
            <a:pPr algn="l"/>
            <a:r>
              <a:rPr lang="en-US" sz="2600" b="1" dirty="0">
                <a:solidFill>
                  <a:srgbClr val="046A00"/>
                </a:solidFill>
                <a:latin typeface="Arial"/>
                <a:cs typeface="Arial"/>
              </a:rPr>
              <a:t>                         </a:t>
            </a:r>
            <a:r>
              <a:rPr lang="en-US" sz="2600" b="1" dirty="0" err="1">
                <a:solidFill>
                  <a:srgbClr val="046A00"/>
                </a:solidFill>
                <a:latin typeface="Arial"/>
                <a:cs typeface="Arial"/>
              </a:rPr>
              <a:t>Koffie</a:t>
            </a:r>
            <a:endParaRPr lang="en-US" sz="2600" b="1" dirty="0">
              <a:solidFill>
                <a:srgbClr val="046A00"/>
              </a:solidFill>
              <a:latin typeface="Arial"/>
              <a:cs typeface="Arial"/>
            </a:endParaRPr>
          </a:p>
        </p:txBody>
      </p:sp>
      <p:pic>
        <p:nvPicPr>
          <p:cNvPr id="9" name="Picture 9" descr="GR_LOGO_2018_FC_beeldmerk.pdf">
            <a:extLst>
              <a:ext uri="{FF2B5EF4-FFF2-40B4-BE49-F238E27FC236}">
                <a16:creationId xmlns:a16="http://schemas.microsoft.com/office/drawing/2014/main" id="{3D7E1C98-379F-4545-9F3F-CE013ED46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32" y="314405"/>
            <a:ext cx="380283" cy="38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96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5B58B857-79A3-4D84-8893-BE8D85642F72}"/>
              </a:ext>
            </a:extLst>
          </p:cNvPr>
          <p:cNvGrpSpPr/>
          <p:nvPr/>
        </p:nvGrpSpPr>
        <p:grpSpPr>
          <a:xfrm>
            <a:off x="0" y="0"/>
            <a:ext cx="2057975" cy="2502648"/>
            <a:chOff x="35365" y="0"/>
            <a:chExt cx="2057975" cy="2502648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7D9D6245-8840-444A-A65D-F51D6DE0E8CD}"/>
                </a:ext>
              </a:extLst>
            </p:cNvPr>
            <p:cNvSpPr/>
            <p:nvPr/>
          </p:nvSpPr>
          <p:spPr>
            <a:xfrm>
              <a:off x="35365" y="0"/>
              <a:ext cx="1872000" cy="2502648"/>
            </a:xfrm>
            <a:prstGeom prst="rect">
              <a:avLst/>
            </a:prstGeom>
            <a:solidFill>
              <a:srgbClr val="43B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0238E51B-970D-4B14-8122-B46247111CEA}"/>
                </a:ext>
              </a:extLst>
            </p:cNvPr>
            <p:cNvSpPr txBox="1"/>
            <p:nvPr/>
          </p:nvSpPr>
          <p:spPr>
            <a:xfrm>
              <a:off x="174088" y="1051549"/>
              <a:ext cx="1857188" cy="246221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/>
                  <a:cs typeface="Arial"/>
                </a:rPr>
                <a:t>VO Meeten en Driehoekstraat</a:t>
              </a:r>
            </a:p>
            <a:p>
              <a:endParaRPr lang="en-US" sz="8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69FD695C-C013-4F3F-9FFA-471CD2EE00AD}"/>
                </a:ext>
              </a:extLst>
            </p:cNvPr>
            <p:cNvSpPr txBox="1"/>
            <p:nvPr/>
          </p:nvSpPr>
          <p:spPr>
            <a:xfrm>
              <a:off x="401339" y="1329637"/>
              <a:ext cx="1692001" cy="215444"/>
            </a:xfrm>
            <a:prstGeom prst="rect">
              <a:avLst/>
            </a:prstGeom>
            <a:noFill/>
          </p:spPr>
          <p:txBody>
            <a:bodyPr wrap="square" lIns="108000" tIns="0" rIns="0" bIns="0" rtlCol="0" anchor="t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   Vragen?</a:t>
              </a:r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3FFA2174-0935-4D17-B10E-9C371CD46C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57778" y="326445"/>
            <a:ext cx="8229600" cy="400110"/>
          </a:xfrm>
          <a:prstGeom prst="rect">
            <a:avLst/>
          </a:prstGeom>
          <a:noFill/>
        </p:spPr>
        <p:txBody>
          <a:bodyPr wrap="square" lIns="108000" tIns="0" rIns="0" bIns="0" rtlCol="0" anchor="t">
            <a:spAutoFit/>
          </a:bodyPr>
          <a:lstStyle/>
          <a:p>
            <a:r>
              <a:rPr lang="en-US" sz="2600" b="1" dirty="0">
                <a:solidFill>
                  <a:srgbClr val="046A00"/>
                </a:solidFill>
                <a:latin typeface="Arial"/>
                <a:cs typeface="Arial"/>
              </a:rPr>
              <a:t>Vragen?</a:t>
            </a:r>
          </a:p>
        </p:txBody>
      </p:sp>
      <p:pic>
        <p:nvPicPr>
          <p:cNvPr id="13" name="Picture 9" descr="GR_LOGO_2018_FC_beeldmerk.pdf">
            <a:extLst>
              <a:ext uri="{FF2B5EF4-FFF2-40B4-BE49-F238E27FC236}">
                <a16:creationId xmlns:a16="http://schemas.microsoft.com/office/drawing/2014/main" id="{4D79B90D-01F1-482B-BF2C-B4D956299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32" y="314405"/>
            <a:ext cx="380283" cy="380283"/>
          </a:xfrm>
          <a:prstGeom prst="rect">
            <a:avLst/>
          </a:prstGeom>
        </p:spPr>
      </p:pic>
      <p:pic>
        <p:nvPicPr>
          <p:cNvPr id="8194" name="Picture 2" descr="De bronafbeelding bekijken">
            <a:extLst>
              <a:ext uri="{FF2B5EF4-FFF2-40B4-BE49-F238E27FC236}">
                <a16:creationId xmlns:a16="http://schemas.microsoft.com/office/drawing/2014/main" id="{7ECED76E-9918-47AB-98A6-A24E0001F2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949" y="1174659"/>
            <a:ext cx="4749979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62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FADFAA-186D-4DCC-BB7D-CB7FFDCE1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8950" y="1200151"/>
            <a:ext cx="6397850" cy="3394472"/>
          </a:xfrm>
        </p:spPr>
        <p:txBody>
          <a:bodyPr>
            <a:normAutofit/>
          </a:bodyPr>
          <a:lstStyle/>
          <a:p>
            <a:r>
              <a:rPr lang="nl-NL" sz="1400" dirty="0"/>
              <a:t>Bedankt Artimo Textiles voor de gastvrijheid.</a:t>
            </a:r>
          </a:p>
          <a:p>
            <a:r>
              <a:rPr lang="nl-NL" sz="1400" dirty="0"/>
              <a:t>Bedankt voor uw komst en interesse.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E4E78BE5-2218-403C-BB21-9BD0662EF4CA}"/>
              </a:ext>
            </a:extLst>
          </p:cNvPr>
          <p:cNvGrpSpPr/>
          <p:nvPr/>
        </p:nvGrpSpPr>
        <p:grpSpPr>
          <a:xfrm>
            <a:off x="0" y="0"/>
            <a:ext cx="2113316" cy="2502648"/>
            <a:chOff x="35365" y="0"/>
            <a:chExt cx="2113316" cy="2502648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FE6D7F26-FB44-4101-BD06-2C595A73DE2F}"/>
                </a:ext>
              </a:extLst>
            </p:cNvPr>
            <p:cNvSpPr/>
            <p:nvPr/>
          </p:nvSpPr>
          <p:spPr>
            <a:xfrm>
              <a:off x="35365" y="0"/>
              <a:ext cx="1872000" cy="2502648"/>
            </a:xfrm>
            <a:prstGeom prst="rect">
              <a:avLst/>
            </a:prstGeom>
            <a:solidFill>
              <a:srgbClr val="43B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D716BAB8-4BC1-4556-B5CE-ED5B042A0E35}"/>
                </a:ext>
              </a:extLst>
            </p:cNvPr>
            <p:cNvSpPr txBox="1"/>
            <p:nvPr/>
          </p:nvSpPr>
          <p:spPr>
            <a:xfrm>
              <a:off x="174088" y="1051549"/>
              <a:ext cx="1857188" cy="246221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/>
                  <a:cs typeface="Arial"/>
                </a:rPr>
                <a:t>VO Meeten en Driehoekstraat</a:t>
              </a:r>
            </a:p>
            <a:p>
              <a:endParaRPr lang="en-US" sz="8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DBB68CA2-0480-4204-B5D7-9470D1044B6B}"/>
                </a:ext>
              </a:extLst>
            </p:cNvPr>
            <p:cNvSpPr txBox="1"/>
            <p:nvPr/>
          </p:nvSpPr>
          <p:spPr>
            <a:xfrm>
              <a:off x="456680" y="1394529"/>
              <a:ext cx="1692001" cy="215444"/>
            </a:xfrm>
            <a:prstGeom prst="rect">
              <a:avLst/>
            </a:prstGeom>
            <a:noFill/>
          </p:spPr>
          <p:txBody>
            <a:bodyPr wrap="square" lIns="108000" tIns="0" rIns="0" bIns="0" rtlCol="0" anchor="t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Afsluiting</a:t>
              </a:r>
            </a:p>
          </p:txBody>
        </p:sp>
      </p:grpSp>
      <p:pic>
        <p:nvPicPr>
          <p:cNvPr id="11" name="Picture 9" descr="GR_LOGO_2018_FC_beeldmerk.pdf">
            <a:extLst>
              <a:ext uri="{FF2B5EF4-FFF2-40B4-BE49-F238E27FC236}">
                <a16:creationId xmlns:a16="http://schemas.microsoft.com/office/drawing/2014/main" id="{582F1CCC-A7F9-422F-BF11-BE4D7CF96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32" y="314405"/>
            <a:ext cx="380283" cy="380283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413D7DD2-8BE4-408C-B47E-2381D7D8A3CD}"/>
              </a:ext>
            </a:extLst>
          </p:cNvPr>
          <p:cNvSpPr txBox="1"/>
          <p:nvPr/>
        </p:nvSpPr>
        <p:spPr>
          <a:xfrm>
            <a:off x="2944077" y="294578"/>
            <a:ext cx="5858959" cy="400110"/>
          </a:xfrm>
          <a:prstGeom prst="rect">
            <a:avLst/>
          </a:prstGeom>
          <a:noFill/>
        </p:spPr>
        <p:txBody>
          <a:bodyPr wrap="square" lIns="108000" tIns="0" rIns="0" bIns="0" rtlCol="0" anchor="t">
            <a:spAutoFit/>
          </a:bodyPr>
          <a:lstStyle/>
          <a:p>
            <a:r>
              <a:rPr lang="en-US" sz="2600" b="1" dirty="0">
                <a:solidFill>
                  <a:srgbClr val="046A00"/>
                </a:solidFill>
                <a:latin typeface="Arial"/>
                <a:cs typeface="Arial"/>
              </a:rPr>
              <a:t>Afsluiting</a:t>
            </a:r>
          </a:p>
        </p:txBody>
      </p:sp>
      <p:pic>
        <p:nvPicPr>
          <p:cNvPr id="7170" name="Picture 2" descr="De bronafbeelding bekijken">
            <a:extLst>
              <a:ext uri="{FF2B5EF4-FFF2-40B4-BE49-F238E27FC236}">
                <a16:creationId xmlns:a16="http://schemas.microsoft.com/office/drawing/2014/main" id="{CCB20961-49AC-4652-B723-C2786D3D3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632" y="2154586"/>
            <a:ext cx="3442838" cy="220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444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e bronafbeelding bekijken">
            <a:extLst>
              <a:ext uri="{FF2B5EF4-FFF2-40B4-BE49-F238E27FC236}">
                <a16:creationId xmlns:a16="http://schemas.microsoft.com/office/drawing/2014/main" id="{EDCB914D-5F3D-4A35-BDDE-30C88309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601" y="2726979"/>
            <a:ext cx="2507514" cy="241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76344" y="374124"/>
            <a:ext cx="1857188" cy="400110"/>
          </a:xfrm>
          <a:prstGeom prst="rect">
            <a:avLst/>
          </a:prstGeom>
          <a:noFill/>
        </p:spPr>
        <p:txBody>
          <a:bodyPr wrap="square" lIns="108000" tIns="0" rIns="0" bIns="0" rtlCol="0">
            <a:spAutoFit/>
          </a:bodyPr>
          <a:lstStyle/>
          <a:p>
            <a:r>
              <a:rPr lang="en-US" sz="2600" b="1" dirty="0">
                <a:solidFill>
                  <a:srgbClr val="046A00"/>
                </a:solidFill>
                <a:latin typeface="Arial"/>
                <a:cs typeface="Arial"/>
              </a:rPr>
              <a:t>Agenda</a:t>
            </a:r>
          </a:p>
        </p:txBody>
      </p:sp>
      <p:pic>
        <p:nvPicPr>
          <p:cNvPr id="10" name="Picture 9" descr="GR_LOGO_2018_FC_beeldmer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836" y="384038"/>
            <a:ext cx="380283" cy="3802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33598" y="910954"/>
            <a:ext cx="6347696" cy="29674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400" dirty="0"/>
              <a:t>Inloop						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400" dirty="0"/>
              <a:t>Welkom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400" dirty="0"/>
              <a:t>Wat is er de vorige keer besproken?		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400" dirty="0"/>
              <a:t>Uitgangspunten voor het maken van het Voorlopig Ontwerp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400" dirty="0"/>
              <a:t>Riolering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400" dirty="0"/>
              <a:t>Presentatie Voorlopig Ontwerp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400" dirty="0"/>
              <a:t>Toelichting Voorlopig Ontwerp vanuit groenontwerper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400" dirty="0"/>
              <a:t>Koffiepauze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400" dirty="0"/>
              <a:t>Vragen?		</a:t>
            </a:r>
            <a:r>
              <a:rPr lang="nl-NL" sz="1200" dirty="0"/>
              <a:t>	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FEBA07D-8CB0-45EA-AAD9-C8792DE3C0D1}"/>
              </a:ext>
            </a:extLst>
          </p:cNvPr>
          <p:cNvGrpSpPr/>
          <p:nvPr/>
        </p:nvGrpSpPr>
        <p:grpSpPr>
          <a:xfrm>
            <a:off x="0" y="0"/>
            <a:ext cx="1995911" cy="2502648"/>
            <a:chOff x="35365" y="0"/>
            <a:chExt cx="1995911" cy="2502648"/>
          </a:xfrm>
        </p:grpSpPr>
        <p:sp>
          <p:nvSpPr>
            <p:cNvPr id="7" name="Rectangle 6"/>
            <p:cNvSpPr/>
            <p:nvPr/>
          </p:nvSpPr>
          <p:spPr>
            <a:xfrm>
              <a:off x="35365" y="0"/>
              <a:ext cx="1872000" cy="2502648"/>
            </a:xfrm>
            <a:prstGeom prst="rect">
              <a:avLst/>
            </a:prstGeom>
            <a:solidFill>
              <a:srgbClr val="43B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8">
              <a:extLst>
                <a:ext uri="{FF2B5EF4-FFF2-40B4-BE49-F238E27FC236}">
                  <a16:creationId xmlns:a16="http://schemas.microsoft.com/office/drawing/2014/main" id="{92D84B4D-4C3C-4F24-8FD4-F005A5B3AD8E}"/>
                </a:ext>
              </a:extLst>
            </p:cNvPr>
            <p:cNvSpPr txBox="1"/>
            <p:nvPr/>
          </p:nvSpPr>
          <p:spPr>
            <a:xfrm>
              <a:off x="174088" y="1051549"/>
              <a:ext cx="1857188" cy="123111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/>
                  <a:cs typeface="Arial"/>
                </a:rPr>
                <a:t>VO Meeten en Driehoekstraat</a:t>
              </a:r>
            </a:p>
          </p:txBody>
        </p:sp>
        <p:sp>
          <p:nvSpPr>
            <p:cNvPr id="3" name="TextBox 11">
              <a:extLst>
                <a:ext uri="{FF2B5EF4-FFF2-40B4-BE49-F238E27FC236}">
                  <a16:creationId xmlns:a16="http://schemas.microsoft.com/office/drawing/2014/main" id="{3A7D6374-6353-43D5-95A1-A5B8A28D794C}"/>
                </a:ext>
              </a:extLst>
            </p:cNvPr>
            <p:cNvSpPr txBox="1"/>
            <p:nvPr/>
          </p:nvSpPr>
          <p:spPr>
            <a:xfrm>
              <a:off x="125364" y="1416605"/>
              <a:ext cx="1692001" cy="215444"/>
            </a:xfrm>
            <a:prstGeom prst="rect">
              <a:avLst/>
            </a:prstGeom>
            <a:noFill/>
          </p:spPr>
          <p:txBody>
            <a:bodyPr wrap="square" lIns="108000" tIns="0" rIns="0" bIns="0" rtlCol="0" anchor="t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Agenda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760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CCA8E37-E21F-4CCC-9A36-B2EDEE494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" y="2752342"/>
            <a:ext cx="3677028" cy="2189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4078" y="294578"/>
            <a:ext cx="5080182" cy="430887"/>
          </a:xfrm>
          <a:prstGeom prst="rect">
            <a:avLst/>
          </a:prstGeom>
          <a:noFill/>
        </p:spPr>
        <p:txBody>
          <a:bodyPr wrap="square" lIns="108000" tIns="0" rIns="0" bIns="0" rtlCol="0" anchor="t">
            <a:spAutoFit/>
          </a:bodyPr>
          <a:lstStyle/>
          <a:p>
            <a:r>
              <a:rPr lang="en-US" sz="2800" b="1" dirty="0">
                <a:solidFill>
                  <a:srgbClr val="046A00"/>
                </a:solidFill>
              </a:rPr>
              <a:t>Bijeenkomst 21-10-2021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682" y="1051549"/>
            <a:ext cx="1857188" cy="246221"/>
          </a:xfrm>
          <a:prstGeom prst="rect">
            <a:avLst/>
          </a:prstGeom>
          <a:noFill/>
        </p:spPr>
        <p:txBody>
          <a:bodyPr wrap="square" lIns="108000" tIns="0" rIns="0" bIns="0" rtlCol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Arial"/>
                <a:cs typeface="Arial"/>
              </a:rPr>
              <a:t>KWARTAALGESPREK </a:t>
            </a:r>
          </a:p>
          <a:p>
            <a:r>
              <a:rPr lang="en-US" sz="800" b="1">
                <a:solidFill>
                  <a:schemeClr val="bg1"/>
                </a:solidFill>
                <a:latin typeface="Arial"/>
                <a:cs typeface="Arial"/>
              </a:rPr>
              <a:t>MET HET DT</a:t>
            </a:r>
          </a:p>
        </p:txBody>
      </p:sp>
      <p:pic>
        <p:nvPicPr>
          <p:cNvPr id="10" name="Picture 9" descr="GR_LOGO_2018_FC_beeldmer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32" y="314405"/>
            <a:ext cx="380283" cy="3802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0000" y="1424354"/>
            <a:ext cx="1692001" cy="430887"/>
          </a:xfrm>
          <a:prstGeom prst="rect">
            <a:avLst/>
          </a:prstGeom>
          <a:noFill/>
        </p:spPr>
        <p:txBody>
          <a:bodyPr wrap="square" lIns="108000" tIns="0" rIns="0" bIns="0" rtlCol="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2e </a:t>
            </a:r>
            <a:r>
              <a:rPr lang="en-US" sz="1400" b="1" err="1">
                <a:solidFill>
                  <a:schemeClr val="bg1"/>
                </a:solidFill>
                <a:latin typeface="Arial"/>
                <a:cs typeface="Arial"/>
              </a:rPr>
              <a:t>kwartaal</a:t>
            </a: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 2021</a:t>
            </a:r>
            <a:endParaRPr lang="en-US" sz="140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4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C0A63E9-CD76-44DB-BCD9-C7C6299D3F7A}"/>
              </a:ext>
            </a:extLst>
          </p:cNvPr>
          <p:cNvSpPr txBox="1"/>
          <p:nvPr/>
        </p:nvSpPr>
        <p:spPr>
          <a:xfrm>
            <a:off x="4517859" y="1424354"/>
            <a:ext cx="3452259" cy="16404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Presentatie 2 mogelijke opties door extern bureau.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Uitleg Roosendaal Natuurstad /  klimaatmaatregelen.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Mogelijkheid voor inspraak.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Bespreken geschreven </a:t>
            </a:r>
            <a:r>
              <a:rPr lang="nl-NL" sz="1400" dirty="0">
                <a:solidFill>
                  <a:srgbClr val="44546A"/>
                </a:solidFill>
                <a:latin typeface="Calibri" panose="020F0502020204030204"/>
              </a:rPr>
              <a:t>geeltjes.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19F7A054-D529-485F-B979-6F08F437B7AA}"/>
              </a:ext>
            </a:extLst>
          </p:cNvPr>
          <p:cNvGrpSpPr/>
          <p:nvPr/>
        </p:nvGrpSpPr>
        <p:grpSpPr>
          <a:xfrm>
            <a:off x="0" y="0"/>
            <a:ext cx="2145469" cy="2502648"/>
            <a:chOff x="35365" y="0"/>
            <a:chExt cx="1995911" cy="2502648"/>
          </a:xfrm>
        </p:grpSpPr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9C06BD7D-7AFD-49DC-B5D0-F5B560E47F45}"/>
                </a:ext>
              </a:extLst>
            </p:cNvPr>
            <p:cNvSpPr/>
            <p:nvPr/>
          </p:nvSpPr>
          <p:spPr>
            <a:xfrm>
              <a:off x="35365" y="0"/>
              <a:ext cx="1872000" cy="2502648"/>
            </a:xfrm>
            <a:prstGeom prst="rect">
              <a:avLst/>
            </a:prstGeom>
            <a:solidFill>
              <a:srgbClr val="43B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A0919A97-071F-47EA-8FFE-A3FD78B0F3C7}"/>
                </a:ext>
              </a:extLst>
            </p:cNvPr>
            <p:cNvSpPr txBox="1"/>
            <p:nvPr/>
          </p:nvSpPr>
          <p:spPr>
            <a:xfrm>
              <a:off x="174088" y="1051549"/>
              <a:ext cx="1857188" cy="123111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/>
            <a:p>
              <a:endParaRPr lang="en-US" sz="8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DA5E321C-7D81-4E27-86A9-33DCF0A16398}"/>
                </a:ext>
              </a:extLst>
            </p:cNvPr>
            <p:cNvSpPr txBox="1"/>
            <p:nvPr/>
          </p:nvSpPr>
          <p:spPr>
            <a:xfrm>
              <a:off x="222958" y="1416605"/>
              <a:ext cx="1684407" cy="430887"/>
            </a:xfrm>
            <a:prstGeom prst="rect">
              <a:avLst/>
            </a:prstGeom>
            <a:noFill/>
          </p:spPr>
          <p:txBody>
            <a:bodyPr wrap="square" lIns="108000" tIns="0" rIns="0" bIns="0" rtlCol="0" anchor="t">
              <a:spAutoFit/>
            </a:bodyPr>
            <a:lstStyle/>
            <a:p>
              <a:r>
                <a:rPr lang="nl-NL" sz="1400" b="1" dirty="0">
                  <a:solidFill>
                    <a:schemeClr val="bg1"/>
                  </a:solidFill>
                  <a:latin typeface="Arial"/>
                  <a:cs typeface="Arial"/>
                </a:rPr>
                <a:t>Wat is er de vorige keer besproken?</a:t>
              </a:r>
              <a:endParaRPr lang="en-US" sz="14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1660082F-EA5F-4BFB-AD5F-B16F66EBC1B7}"/>
              </a:ext>
            </a:extLst>
          </p:cNvPr>
          <p:cNvSpPr txBox="1"/>
          <p:nvPr/>
        </p:nvSpPr>
        <p:spPr>
          <a:xfrm>
            <a:off x="138723" y="1051549"/>
            <a:ext cx="1857188" cy="123111"/>
          </a:xfrm>
          <a:prstGeom prst="rect">
            <a:avLst/>
          </a:prstGeom>
          <a:noFill/>
        </p:spPr>
        <p:txBody>
          <a:bodyPr wrap="square" lIns="108000" tIns="0" rIns="0" bIns="0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/>
                <a:cs typeface="Arial"/>
              </a:rPr>
              <a:t>VO Meeten en Driehoekstraat</a:t>
            </a:r>
          </a:p>
        </p:txBody>
      </p:sp>
    </p:spTree>
    <p:extLst>
      <p:ext uri="{BB962C8B-B14F-4D97-AF65-F5344CB8AC3E}">
        <p14:creationId xmlns:p14="http://schemas.microsoft.com/office/powerpoint/2010/main" val="19792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44078" y="294578"/>
            <a:ext cx="5080182" cy="430887"/>
          </a:xfrm>
          <a:prstGeom prst="rect">
            <a:avLst/>
          </a:prstGeom>
          <a:noFill/>
        </p:spPr>
        <p:txBody>
          <a:bodyPr wrap="square" lIns="108000" tIns="0" rIns="0" bIns="0" rtlCol="0" anchor="t">
            <a:spAutoFit/>
          </a:bodyPr>
          <a:lstStyle/>
          <a:p>
            <a:r>
              <a:rPr lang="nl-NL" sz="2800" b="1" dirty="0">
                <a:solidFill>
                  <a:srgbClr val="046A00"/>
                </a:solidFill>
              </a:rPr>
              <a:t>Geeltjes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81682" y="1051549"/>
            <a:ext cx="1857188" cy="246221"/>
          </a:xfrm>
          <a:prstGeom prst="rect">
            <a:avLst/>
          </a:prstGeom>
          <a:noFill/>
        </p:spPr>
        <p:txBody>
          <a:bodyPr wrap="square" lIns="108000" tIns="0" rIns="0" bIns="0" rtlCol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Arial"/>
                <a:cs typeface="Arial"/>
              </a:rPr>
              <a:t>KWARTAALGESPREK </a:t>
            </a:r>
          </a:p>
          <a:p>
            <a:r>
              <a:rPr lang="en-US" sz="800" b="1">
                <a:solidFill>
                  <a:schemeClr val="bg1"/>
                </a:solidFill>
                <a:latin typeface="Arial"/>
                <a:cs typeface="Arial"/>
              </a:rPr>
              <a:t>MET HET DT</a:t>
            </a:r>
          </a:p>
        </p:txBody>
      </p:sp>
      <p:pic>
        <p:nvPicPr>
          <p:cNvPr id="10" name="Picture 9" descr="GR_LOGO_2018_FC_beeldmer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32" y="314405"/>
            <a:ext cx="380283" cy="3802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0000" y="1424354"/>
            <a:ext cx="1692001" cy="430887"/>
          </a:xfrm>
          <a:prstGeom prst="rect">
            <a:avLst/>
          </a:prstGeom>
          <a:noFill/>
        </p:spPr>
        <p:txBody>
          <a:bodyPr wrap="square" lIns="108000" tIns="0" rIns="0" bIns="0" rtlCol="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2e </a:t>
            </a:r>
            <a:r>
              <a:rPr lang="en-US" sz="1400" b="1" err="1">
                <a:solidFill>
                  <a:schemeClr val="bg1"/>
                </a:solidFill>
                <a:latin typeface="Arial"/>
                <a:cs typeface="Arial"/>
              </a:rPr>
              <a:t>kwartaal</a:t>
            </a: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 2021</a:t>
            </a:r>
            <a:endParaRPr lang="en-US" sz="140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4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C0A63E9-CD76-44DB-BCD9-C7C6299D3F7A}"/>
              </a:ext>
            </a:extLst>
          </p:cNvPr>
          <p:cNvSpPr txBox="1"/>
          <p:nvPr/>
        </p:nvSpPr>
        <p:spPr>
          <a:xfrm>
            <a:off x="2081829" y="825962"/>
            <a:ext cx="5681722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nl-NL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nl-NL" sz="1400" b="1" i="0" u="none" strike="noStrike" kern="120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onclusies:</a:t>
            </a:r>
            <a:endParaRPr lang="nl-NL" sz="1400" b="0" i="0" u="none" strike="noStrike" dirty="0">
              <a:effectLst/>
              <a:latin typeface="Arial" panose="020B0604020202020204" pitchFamily="34" charset="0"/>
            </a:endParaRPr>
          </a:p>
          <a:p>
            <a:pPr marL="342900" indent="-34290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NL" sz="1400" b="0" i="0" u="none" strike="noStrike" kern="120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 meningen zijn verdeeld over de bomen. De wortels en het blad zijn de struikelpunten.</a:t>
            </a:r>
            <a:endParaRPr lang="nl-NL" sz="1400" b="0" i="0" u="none" strike="noStrike" dirty="0">
              <a:effectLst/>
              <a:latin typeface="Arial" panose="020B0604020202020204" pitchFamily="34" charset="0"/>
            </a:endParaRPr>
          </a:p>
          <a:p>
            <a:pPr marL="342900" indent="-34290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NL" sz="1400" b="0" i="0" u="none" strike="noStrike" kern="120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Het gedegen onderhouden van het groen neemt al veel bezwaren weg.</a:t>
            </a:r>
            <a:endParaRPr lang="nl-NL" sz="1400" b="0" i="0" u="none" strike="noStrike" dirty="0">
              <a:effectLst/>
              <a:latin typeface="Arial" panose="020B0604020202020204" pitchFamily="34" charset="0"/>
            </a:endParaRPr>
          </a:p>
          <a:p>
            <a:pPr marL="342900" indent="-34290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NL" sz="1400" b="0" i="0" u="none" strike="noStrike" kern="120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Er zijn veel zorgen over de riolering.</a:t>
            </a:r>
            <a:endParaRPr lang="nl-NL" sz="1400" b="0" i="0" u="none" strike="noStrike" dirty="0">
              <a:effectLst/>
              <a:latin typeface="Arial" panose="020B0604020202020204" pitchFamily="34" charset="0"/>
            </a:endParaRPr>
          </a:p>
          <a:p>
            <a:pPr marL="342900" indent="-34290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NL" sz="1400" b="0" i="0" u="none" strike="noStrike" kern="120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Een voetpad is </a:t>
            </a:r>
            <a:r>
              <a:rPr lang="nl-NL" sz="1400" dirty="0">
                <a:solidFill>
                  <a:srgbClr val="000000"/>
                </a:solidFill>
                <a:latin typeface="Calibri" panose="020F0502020204030204" pitchFamily="34" charset="0"/>
              </a:rPr>
              <a:t>één</a:t>
            </a:r>
            <a:r>
              <a:rPr lang="nl-NL" sz="1400" b="0" i="0" u="none" strike="noStrike" kern="120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van de grote wensen.</a:t>
            </a:r>
            <a:endParaRPr lang="nl-NL" sz="1400" b="0" i="0" u="none" strike="noStrike" dirty="0">
              <a:effectLst/>
              <a:latin typeface="Arial" panose="020B0604020202020204" pitchFamily="34" charset="0"/>
            </a:endParaRPr>
          </a:p>
          <a:p>
            <a:pPr marL="342900" indent="-34290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NL" sz="1400" b="0" i="0" u="none" strike="noStrike" kern="120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Asfalt heeft niet de voorkeur, wel dient er gezorgd te worden voor een degelijke weg.</a:t>
            </a:r>
            <a:endParaRPr lang="nl-NL" sz="1400" b="0" i="0" u="none" strike="noStrike" dirty="0">
              <a:effectLst/>
              <a:latin typeface="Arial" panose="020B0604020202020204" pitchFamily="34" charset="0"/>
            </a:endParaRPr>
          </a:p>
          <a:p>
            <a:pPr marL="342900" indent="-34290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NL" sz="1400" b="0" i="0" u="none" strike="noStrike" kern="120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Het versmallen van de weg </a:t>
            </a:r>
            <a:r>
              <a:rPr lang="nl-NL" sz="1400" dirty="0">
                <a:solidFill>
                  <a:srgbClr val="000000"/>
                </a:solidFill>
                <a:latin typeface="Calibri" panose="020F0502020204030204" pitchFamily="34" charset="0"/>
              </a:rPr>
              <a:t>heeft</a:t>
            </a:r>
            <a:r>
              <a:rPr lang="nl-NL" sz="1400" b="0" i="0" u="none" strike="noStrike" kern="120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niet direct de voorkeur, al lijkt </a:t>
            </a:r>
            <a:r>
              <a:rPr lang="nl-NL" sz="1400" dirty="0">
                <a:solidFill>
                  <a:srgbClr val="000000"/>
                </a:solidFill>
                <a:latin typeface="Calibri" panose="020F0502020204030204" pitchFamily="34" charset="0"/>
              </a:rPr>
              <a:t>dit</a:t>
            </a:r>
            <a:r>
              <a:rPr lang="nl-NL" sz="1400" b="0" i="0" u="none" strike="noStrike" kern="120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vooral te maken te hebben met het vrachtverkeer. Indien hier goed naar gekeken wordt, zou het wellicht minder bewaren geven.</a:t>
            </a:r>
            <a:endParaRPr lang="nl-NL" sz="1400" b="0" i="0" u="none" strike="noStrike" dirty="0">
              <a:effectLst/>
              <a:latin typeface="Arial" panose="020B0604020202020204" pitchFamily="34" charset="0"/>
            </a:endParaRPr>
          </a:p>
          <a:p>
            <a:pPr marL="342900" indent="-34290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NL" sz="1400" b="0" i="0" u="none" strike="noStrike" kern="120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Over het instellen van éénrichtingsverkeer zijn de meningen verdeeld. Vermoedelijk ook in verband met de bereikbaarheid.</a:t>
            </a:r>
            <a:endParaRPr lang="nl-NL" sz="1400" b="0" i="0" u="none" strike="noStrike" dirty="0">
              <a:effectLst/>
              <a:latin typeface="Arial" panose="020B0604020202020204" pitchFamily="34" charset="0"/>
            </a:endParaRPr>
          </a:p>
          <a:p>
            <a:pPr marL="342900" indent="-34290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NL" sz="1400" b="0" i="0" u="none" strike="noStrike" kern="120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Het parkeren van vrachtwagens, met name ’s avonds,</a:t>
            </a:r>
          </a:p>
          <a:p>
            <a:pPr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srgbClr val="000000"/>
                </a:solidFill>
                <a:latin typeface="Calibri" panose="020F0502020204030204" pitchFamily="34" charset="0"/>
              </a:rPr>
              <a:t>        </a:t>
            </a:r>
            <a:r>
              <a:rPr lang="nl-NL" sz="1400" b="0" i="0" u="none" strike="noStrike" kern="120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wordt als vervelend ervaren.</a:t>
            </a:r>
            <a:endParaRPr lang="nl-NL" sz="1400" b="0" i="0" u="none" strike="noStrike" dirty="0">
              <a:effectLst/>
              <a:latin typeface="Arial" panose="020B0604020202020204" pitchFamily="34" charset="0"/>
            </a:endParaRP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19F7A054-D529-485F-B979-6F08F437B7AA}"/>
              </a:ext>
            </a:extLst>
          </p:cNvPr>
          <p:cNvGrpSpPr/>
          <p:nvPr/>
        </p:nvGrpSpPr>
        <p:grpSpPr>
          <a:xfrm>
            <a:off x="0" y="0"/>
            <a:ext cx="2145469" cy="2502648"/>
            <a:chOff x="35365" y="0"/>
            <a:chExt cx="1995911" cy="2502648"/>
          </a:xfrm>
        </p:grpSpPr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9C06BD7D-7AFD-49DC-B5D0-F5B560E47F45}"/>
                </a:ext>
              </a:extLst>
            </p:cNvPr>
            <p:cNvSpPr/>
            <p:nvPr/>
          </p:nvSpPr>
          <p:spPr>
            <a:xfrm>
              <a:off x="35365" y="0"/>
              <a:ext cx="1872000" cy="2502648"/>
            </a:xfrm>
            <a:prstGeom prst="rect">
              <a:avLst/>
            </a:prstGeom>
            <a:solidFill>
              <a:srgbClr val="43B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A0919A97-071F-47EA-8FFE-A3FD78B0F3C7}"/>
                </a:ext>
              </a:extLst>
            </p:cNvPr>
            <p:cNvSpPr txBox="1"/>
            <p:nvPr/>
          </p:nvSpPr>
          <p:spPr>
            <a:xfrm>
              <a:off x="174088" y="1051549"/>
              <a:ext cx="1857188" cy="123111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/>
                  <a:cs typeface="Arial"/>
                </a:rPr>
                <a:t>VO Meeten en Driehoekstraat</a:t>
              </a:r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DA5E321C-7D81-4E27-86A9-33DCF0A16398}"/>
                </a:ext>
              </a:extLst>
            </p:cNvPr>
            <p:cNvSpPr txBox="1"/>
            <p:nvPr/>
          </p:nvSpPr>
          <p:spPr>
            <a:xfrm>
              <a:off x="222958" y="1416605"/>
              <a:ext cx="1692001" cy="430887"/>
            </a:xfrm>
            <a:prstGeom prst="rect">
              <a:avLst/>
            </a:prstGeom>
            <a:noFill/>
          </p:spPr>
          <p:txBody>
            <a:bodyPr wrap="square" lIns="108000" tIns="0" rIns="0" bIns="0" rtlCol="0" anchor="t">
              <a:spAutoFit/>
            </a:bodyPr>
            <a:lstStyle/>
            <a:p>
              <a:r>
                <a:rPr lang="nl-NL" sz="1400" b="1" dirty="0">
                  <a:solidFill>
                    <a:schemeClr val="bg1"/>
                  </a:solidFill>
                  <a:latin typeface="Arial"/>
                  <a:cs typeface="Arial"/>
                </a:rPr>
                <a:t>Wat is er de vorige keer besproken?</a:t>
              </a:r>
              <a:endParaRPr lang="en-US" sz="14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2EF6C109-B66B-4F96-B330-62CB21773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005" y="3719839"/>
            <a:ext cx="1636736" cy="10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5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49978" y="263801"/>
            <a:ext cx="5080182" cy="430887"/>
          </a:xfrm>
          <a:prstGeom prst="rect">
            <a:avLst/>
          </a:prstGeom>
          <a:noFill/>
        </p:spPr>
        <p:txBody>
          <a:bodyPr wrap="square" lIns="108000" tIns="0" rIns="0" bIns="0" rtlCol="0" anchor="t">
            <a:spAutoFit/>
          </a:bodyPr>
          <a:lstStyle/>
          <a:p>
            <a:r>
              <a:rPr lang="nl-NL" sz="2800" b="1" dirty="0">
                <a:solidFill>
                  <a:srgbClr val="046A00"/>
                </a:solidFill>
              </a:rPr>
              <a:t>Vanuit bewoners &amp; ondernemers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682" y="1051549"/>
            <a:ext cx="1857188" cy="246221"/>
          </a:xfrm>
          <a:prstGeom prst="rect">
            <a:avLst/>
          </a:prstGeom>
          <a:noFill/>
        </p:spPr>
        <p:txBody>
          <a:bodyPr wrap="square" lIns="108000" tIns="0" rIns="0" bIns="0" rtlCol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Arial"/>
                <a:cs typeface="Arial"/>
              </a:rPr>
              <a:t>KWARTAALGESPREK </a:t>
            </a:r>
          </a:p>
          <a:p>
            <a:r>
              <a:rPr lang="en-US" sz="800" b="1">
                <a:solidFill>
                  <a:schemeClr val="bg1"/>
                </a:solidFill>
                <a:latin typeface="Arial"/>
                <a:cs typeface="Arial"/>
              </a:rPr>
              <a:t>MET HET DT</a:t>
            </a:r>
          </a:p>
        </p:txBody>
      </p:sp>
      <p:pic>
        <p:nvPicPr>
          <p:cNvPr id="10" name="Picture 9" descr="GR_LOGO_2018_FC_beeldmer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32" y="314405"/>
            <a:ext cx="380283" cy="3802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0000" y="1424354"/>
            <a:ext cx="1692001" cy="430887"/>
          </a:xfrm>
          <a:prstGeom prst="rect">
            <a:avLst/>
          </a:prstGeom>
          <a:noFill/>
        </p:spPr>
        <p:txBody>
          <a:bodyPr wrap="square" lIns="108000" tIns="0" rIns="0" bIns="0" rtlCol="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2e </a:t>
            </a:r>
            <a:r>
              <a:rPr lang="en-US" sz="1400" b="1" err="1">
                <a:solidFill>
                  <a:schemeClr val="bg1"/>
                </a:solidFill>
                <a:latin typeface="Arial"/>
                <a:cs typeface="Arial"/>
              </a:rPr>
              <a:t>kwartaal</a:t>
            </a: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 2021</a:t>
            </a:r>
            <a:endParaRPr lang="en-US" sz="140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4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C0A63E9-CD76-44DB-BCD9-C7C6299D3F7A}"/>
              </a:ext>
            </a:extLst>
          </p:cNvPr>
          <p:cNvSpPr txBox="1"/>
          <p:nvPr/>
        </p:nvSpPr>
        <p:spPr>
          <a:xfrm>
            <a:off x="2134634" y="801917"/>
            <a:ext cx="6500079" cy="39504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100" dirty="0"/>
              <a:t>Stand van zaken verhardingen</a:t>
            </a:r>
            <a:endParaRPr lang="nl-NL" sz="1100" dirty="0"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900" dirty="0">
                <a:latin typeface="+mj-lt"/>
              </a:rPr>
              <a:t>Gestart met uitvoering elementen onderhoud </a:t>
            </a:r>
            <a:r>
              <a:rPr lang="nl-NL" sz="900" dirty="0" err="1">
                <a:latin typeface="+mj-lt"/>
              </a:rPr>
              <a:t>obv</a:t>
            </a:r>
            <a:r>
              <a:rPr lang="nl-NL" sz="900" dirty="0">
                <a:latin typeface="+mj-lt"/>
              </a:rPr>
              <a:t> raamcontract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900" dirty="0">
                <a:latin typeface="+mj-lt"/>
              </a:rPr>
              <a:t>Raamovereenkomst met WVS om kosten direct klein onderhoud te drukken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900" dirty="0">
                <a:latin typeface="+mj-lt"/>
              </a:rPr>
              <a:t>Exploitatiekosten inzichtelijk gebracht (</a:t>
            </a:r>
            <a:r>
              <a:rPr lang="nl-NL" sz="900" dirty="0" err="1">
                <a:latin typeface="+mj-lt"/>
              </a:rPr>
              <a:t>muv</a:t>
            </a:r>
            <a:r>
              <a:rPr lang="nl-NL" sz="900" dirty="0">
                <a:latin typeface="+mj-lt"/>
              </a:rPr>
              <a:t> onderhoud bermverharding, en </a:t>
            </a:r>
            <a:r>
              <a:rPr lang="nl-NL" sz="900" dirty="0" err="1">
                <a:latin typeface="+mj-lt"/>
              </a:rPr>
              <a:t>halfverharding</a:t>
            </a:r>
            <a:r>
              <a:rPr lang="nl-NL" sz="900" dirty="0">
                <a:latin typeface="+mj-lt"/>
              </a:rPr>
              <a:t> </a:t>
            </a:r>
            <a:r>
              <a:rPr lang="nl-NL" sz="900" dirty="0" err="1">
                <a:latin typeface="+mj-lt"/>
              </a:rPr>
              <a:t>bibeko</a:t>
            </a:r>
            <a:r>
              <a:rPr lang="nl-NL" sz="900" dirty="0">
                <a:latin typeface="+mj-lt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100" dirty="0">
                <a:cs typeface="Calibri"/>
              </a:rPr>
              <a:t>Structureel tekort grijsbudget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900" dirty="0">
                <a:latin typeface="+mj-lt"/>
              </a:rPr>
              <a:t>Onderhoud kosten voor elementen verhardingen € 900k per jaar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900" dirty="0">
                <a:latin typeface="+mj-lt"/>
              </a:rPr>
              <a:t>Met Financiën wordt </a:t>
            </a:r>
            <a:r>
              <a:rPr lang="nl-NL" sz="900" dirty="0" err="1">
                <a:latin typeface="+mj-lt"/>
              </a:rPr>
              <a:t>PvA</a:t>
            </a:r>
            <a:r>
              <a:rPr lang="nl-NL" sz="900" dirty="0">
                <a:latin typeface="+mj-lt"/>
              </a:rPr>
              <a:t> opgesteld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900" dirty="0">
                <a:latin typeface="+mj-lt"/>
              </a:rPr>
              <a:t>€ 900k is </a:t>
            </a:r>
            <a:r>
              <a:rPr lang="nl-NL" sz="900" dirty="0" err="1">
                <a:latin typeface="+mj-lt"/>
              </a:rPr>
              <a:t>obv</a:t>
            </a:r>
            <a:r>
              <a:rPr lang="nl-NL" sz="900" dirty="0">
                <a:latin typeface="+mj-lt"/>
              </a:rPr>
              <a:t> landelijke kengetallen CROW en areaal gegevens gemeente Roosendaal, </a:t>
            </a:r>
          </a:p>
          <a:p>
            <a:pPr lvl="1"/>
            <a:r>
              <a:rPr lang="nl-NL" sz="900" dirty="0">
                <a:latin typeface="+mj-lt"/>
              </a:rPr>
              <a:t>           onderbouwd door </a:t>
            </a:r>
            <a:r>
              <a:rPr lang="nl-NL" sz="900" dirty="0" err="1">
                <a:latin typeface="+mj-lt"/>
              </a:rPr>
              <a:t>Antea</a:t>
            </a:r>
            <a:endParaRPr lang="nl-NL" sz="9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100" dirty="0"/>
              <a:t>Weginspecties </a:t>
            </a:r>
            <a:endParaRPr lang="nl-NL" sz="1100" dirty="0">
              <a:highlight>
                <a:srgbClr val="FFFF00"/>
              </a:highlight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900" dirty="0">
                <a:latin typeface="+mj-lt"/>
              </a:rPr>
              <a:t>Er vindt in 2022 nog een DKO inspectie plaats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900" dirty="0">
                <a:latin typeface="+mj-lt"/>
              </a:rPr>
              <a:t>Voorbereiden nieuwe aanbesteding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100" dirty="0">
                <a:cs typeface="Calibri"/>
              </a:rPr>
              <a:t>On- en </a:t>
            </a:r>
            <a:r>
              <a:rPr lang="nl-NL" sz="1100" dirty="0" err="1">
                <a:cs typeface="Calibri"/>
              </a:rPr>
              <a:t>halfverharde</a:t>
            </a:r>
            <a:r>
              <a:rPr lang="nl-NL" sz="1100" dirty="0">
                <a:cs typeface="Calibri"/>
              </a:rPr>
              <a:t> wegen </a:t>
            </a:r>
            <a:r>
              <a:rPr lang="nl-NL" sz="1100" dirty="0" err="1">
                <a:cs typeface="Calibri"/>
              </a:rPr>
              <a:t>bubeko</a:t>
            </a:r>
            <a:endParaRPr lang="nl-NL" sz="1100" dirty="0"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900" dirty="0">
                <a:latin typeface="+mj-lt"/>
              </a:rPr>
              <a:t>Eindelijk voldoende budget gekregen om goed onderhoud uit te voeren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100" dirty="0">
                <a:cs typeface="Calibri"/>
              </a:rPr>
              <a:t>Bermverharding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900" dirty="0">
                <a:latin typeface="+mj-lt"/>
              </a:rPr>
              <a:t>Is nog niet in de exploitatie geregeld. Dit omdat de kosten nog niet inzichtelijk zijn.</a:t>
            </a:r>
          </a:p>
          <a:p>
            <a:pPr lvl="1">
              <a:lnSpc>
                <a:spcPct val="150000"/>
              </a:lnSpc>
            </a:pPr>
            <a:endParaRPr lang="nl-NL" sz="8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nl-NL" sz="12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nl-NL" sz="1000" dirty="0">
              <a:highlight>
                <a:srgbClr val="FFFF00"/>
              </a:highlight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dirty="0">
              <a:cs typeface="Calibri"/>
            </a:endParaRP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AE91DA31-2558-4F09-8181-576B9F139085}"/>
              </a:ext>
            </a:extLst>
          </p:cNvPr>
          <p:cNvGrpSpPr/>
          <p:nvPr/>
        </p:nvGrpSpPr>
        <p:grpSpPr>
          <a:xfrm>
            <a:off x="0" y="0"/>
            <a:ext cx="1995911" cy="2502648"/>
            <a:chOff x="35365" y="0"/>
            <a:chExt cx="1995911" cy="2502648"/>
          </a:xfrm>
        </p:grpSpPr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219BF6EF-34A0-4ED9-B37B-3F740EEED437}"/>
                </a:ext>
              </a:extLst>
            </p:cNvPr>
            <p:cNvSpPr/>
            <p:nvPr/>
          </p:nvSpPr>
          <p:spPr>
            <a:xfrm>
              <a:off x="35365" y="0"/>
              <a:ext cx="1872000" cy="2502648"/>
            </a:xfrm>
            <a:prstGeom prst="rect">
              <a:avLst/>
            </a:prstGeom>
            <a:solidFill>
              <a:srgbClr val="43B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D314B094-219D-4469-86B2-329190F5B83D}"/>
                </a:ext>
              </a:extLst>
            </p:cNvPr>
            <p:cNvSpPr txBox="1"/>
            <p:nvPr/>
          </p:nvSpPr>
          <p:spPr>
            <a:xfrm>
              <a:off x="174088" y="1051549"/>
              <a:ext cx="1857188" cy="123111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/>
                  <a:cs typeface="Arial"/>
                </a:rPr>
                <a:t>VO Meeten en Driehoekstraat</a:t>
              </a:r>
            </a:p>
          </p:txBody>
        </p: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A9FF2A5C-6EE7-45AE-8E1B-3B9F63DC6652}"/>
                </a:ext>
              </a:extLst>
            </p:cNvPr>
            <p:cNvSpPr txBox="1"/>
            <p:nvPr/>
          </p:nvSpPr>
          <p:spPr>
            <a:xfrm>
              <a:off x="125364" y="1424354"/>
              <a:ext cx="1692001" cy="646331"/>
            </a:xfrm>
            <a:prstGeom prst="rect">
              <a:avLst/>
            </a:prstGeom>
            <a:noFill/>
          </p:spPr>
          <p:txBody>
            <a:bodyPr wrap="square" lIns="108000" tIns="0" rIns="0" bIns="0" rtlCol="0" anchor="t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  <a:latin typeface="Arial"/>
                  <a:cs typeface="Arial"/>
                </a:rPr>
                <a:t>Uitgangspunten</a:t>
              </a:r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 voor het maken van het VO</a:t>
              </a:r>
            </a:p>
          </p:txBody>
        </p: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A0A66A48-28C6-41E5-87B9-ACB67CE65A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4" t="5734" r="2361" b="7482"/>
          <a:stretch/>
        </p:blipFill>
        <p:spPr>
          <a:xfrm>
            <a:off x="2053682" y="801917"/>
            <a:ext cx="5800017" cy="399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8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04594" y="314405"/>
            <a:ext cx="5080182" cy="430887"/>
          </a:xfrm>
          <a:prstGeom prst="rect">
            <a:avLst/>
          </a:prstGeom>
          <a:noFill/>
        </p:spPr>
        <p:txBody>
          <a:bodyPr wrap="square" lIns="108000" tIns="0" rIns="0" bIns="0" rtlCol="0" anchor="t">
            <a:spAutoFit/>
          </a:bodyPr>
          <a:lstStyle/>
          <a:p>
            <a:r>
              <a:rPr lang="nl-NL" sz="2800" b="1" dirty="0">
                <a:solidFill>
                  <a:srgbClr val="046A00"/>
                </a:solidFill>
              </a:rPr>
              <a:t>Vanuit de gemeente Roosendaal</a:t>
            </a:r>
            <a:endParaRPr lang="en-US" sz="2800" b="1" dirty="0">
              <a:solidFill>
                <a:srgbClr val="046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682" y="1051549"/>
            <a:ext cx="1857188" cy="246221"/>
          </a:xfrm>
          <a:prstGeom prst="rect">
            <a:avLst/>
          </a:prstGeom>
          <a:noFill/>
        </p:spPr>
        <p:txBody>
          <a:bodyPr wrap="square" lIns="108000" tIns="0" rIns="0" bIns="0" rtlCol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Arial"/>
                <a:cs typeface="Arial"/>
              </a:rPr>
              <a:t>KWARTAALGESPREK </a:t>
            </a:r>
          </a:p>
          <a:p>
            <a:r>
              <a:rPr lang="en-US" sz="800" b="1">
                <a:solidFill>
                  <a:schemeClr val="bg1"/>
                </a:solidFill>
                <a:latin typeface="Arial"/>
                <a:cs typeface="Arial"/>
              </a:rPr>
              <a:t>MET HET DT</a:t>
            </a:r>
          </a:p>
        </p:txBody>
      </p:sp>
      <p:pic>
        <p:nvPicPr>
          <p:cNvPr id="10" name="Picture 9" descr="GR_LOGO_2018_FC_beeldmer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32" y="314405"/>
            <a:ext cx="380283" cy="3802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54632" y="1855807"/>
            <a:ext cx="6348849" cy="17790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Roosendaal Natuurstad.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Onderhoud van het project na uitvoering.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Budget overwegingen.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Masterplan </a:t>
            </a:r>
            <a:r>
              <a:rPr lang="nl-NL" sz="1400" dirty="0" err="1"/>
              <a:t>Majoppeveld</a:t>
            </a:r>
            <a:r>
              <a:rPr lang="nl-NL" sz="14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9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900" dirty="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888FE9E9-78E7-483B-811D-BA234EA099D2}"/>
              </a:ext>
            </a:extLst>
          </p:cNvPr>
          <p:cNvGrpSpPr/>
          <p:nvPr/>
        </p:nvGrpSpPr>
        <p:grpSpPr>
          <a:xfrm>
            <a:off x="0" y="0"/>
            <a:ext cx="2032347" cy="2502648"/>
            <a:chOff x="-1071" y="0"/>
            <a:chExt cx="2032347" cy="2502648"/>
          </a:xfrm>
        </p:grpSpPr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B14B9B9A-4F08-4E90-9E11-DECA69F2B474}"/>
                </a:ext>
              </a:extLst>
            </p:cNvPr>
            <p:cNvSpPr/>
            <p:nvPr/>
          </p:nvSpPr>
          <p:spPr>
            <a:xfrm>
              <a:off x="-1071" y="0"/>
              <a:ext cx="1872000" cy="2502648"/>
            </a:xfrm>
            <a:prstGeom prst="rect">
              <a:avLst/>
            </a:prstGeom>
            <a:solidFill>
              <a:srgbClr val="43B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4531C74-41B2-4D28-9022-29AB2C9E251A}"/>
                </a:ext>
              </a:extLst>
            </p:cNvPr>
            <p:cNvSpPr txBox="1"/>
            <p:nvPr/>
          </p:nvSpPr>
          <p:spPr>
            <a:xfrm>
              <a:off x="174088" y="1051549"/>
              <a:ext cx="1857188" cy="123111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/>
                  <a:cs typeface="Arial"/>
                </a:rPr>
                <a:t>VO Meeten en Driehoekstraat</a:t>
              </a: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9F34DF7F-9431-4E9D-AC8D-FF7B9B68CA18}"/>
                </a:ext>
              </a:extLst>
            </p:cNvPr>
            <p:cNvSpPr txBox="1"/>
            <p:nvPr/>
          </p:nvSpPr>
          <p:spPr>
            <a:xfrm>
              <a:off x="88928" y="1422621"/>
              <a:ext cx="1692001" cy="646331"/>
            </a:xfrm>
            <a:prstGeom prst="rect">
              <a:avLst/>
            </a:prstGeom>
            <a:noFill/>
          </p:spPr>
          <p:txBody>
            <a:bodyPr wrap="square" lIns="108000" tIns="0" rIns="0" bIns="0" rtlCol="0" anchor="t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  <a:latin typeface="Arial"/>
                  <a:cs typeface="Arial"/>
                </a:rPr>
                <a:t>Uitgangspunten</a:t>
              </a:r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 voor het maken van het VO</a:t>
              </a:r>
            </a:p>
          </p:txBody>
        </p:sp>
      </p:grpSp>
      <p:pic>
        <p:nvPicPr>
          <p:cNvPr id="2050" name="Picture 2" descr="De bronafbeelding bekijken">
            <a:extLst>
              <a:ext uri="{FF2B5EF4-FFF2-40B4-BE49-F238E27FC236}">
                <a16:creationId xmlns:a16="http://schemas.microsoft.com/office/drawing/2014/main" id="{0387BAC3-16B2-4016-B8C6-9A73FC789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803" y="2753063"/>
            <a:ext cx="28575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81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73063" y="314405"/>
            <a:ext cx="5494749" cy="430887"/>
          </a:xfrm>
          <a:prstGeom prst="rect">
            <a:avLst/>
          </a:prstGeom>
          <a:noFill/>
        </p:spPr>
        <p:txBody>
          <a:bodyPr wrap="square" lIns="108000" tIns="0" rIns="0" bIns="0" rtlCol="0" anchor="t">
            <a:spAutoFit/>
          </a:bodyPr>
          <a:lstStyle/>
          <a:p>
            <a:r>
              <a:rPr lang="nl-NL" sz="2800" b="1" dirty="0">
                <a:solidFill>
                  <a:srgbClr val="046A00"/>
                </a:solidFill>
              </a:rPr>
              <a:t>Situatie</a:t>
            </a:r>
            <a:endParaRPr lang="en-US" sz="2800" b="1" dirty="0">
              <a:solidFill>
                <a:srgbClr val="046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682" y="1051549"/>
            <a:ext cx="1857188" cy="246221"/>
          </a:xfrm>
          <a:prstGeom prst="rect">
            <a:avLst/>
          </a:prstGeom>
          <a:noFill/>
        </p:spPr>
        <p:txBody>
          <a:bodyPr wrap="square" lIns="108000" tIns="0" rIns="0" bIns="0" rtlCol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Arial"/>
                <a:cs typeface="Arial"/>
              </a:rPr>
              <a:t>KWARTAALGESPREK </a:t>
            </a:r>
          </a:p>
          <a:p>
            <a:r>
              <a:rPr lang="en-US" sz="800" b="1">
                <a:solidFill>
                  <a:schemeClr val="bg1"/>
                </a:solidFill>
                <a:latin typeface="Arial"/>
                <a:cs typeface="Arial"/>
              </a:rPr>
              <a:t>MET HET DT</a:t>
            </a:r>
          </a:p>
        </p:txBody>
      </p:sp>
      <p:pic>
        <p:nvPicPr>
          <p:cNvPr id="10" name="Picture 9" descr="GR_LOGO_2018_FC_beeldmer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32" y="314405"/>
            <a:ext cx="380283" cy="380283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99E485CF-BA47-4FAF-82DC-92D58A0B753A}"/>
              </a:ext>
            </a:extLst>
          </p:cNvPr>
          <p:cNvGrpSpPr/>
          <p:nvPr/>
        </p:nvGrpSpPr>
        <p:grpSpPr>
          <a:xfrm>
            <a:off x="0" y="0"/>
            <a:ext cx="1999922" cy="2502648"/>
            <a:chOff x="31354" y="46446"/>
            <a:chExt cx="1999922" cy="2502648"/>
          </a:xfrm>
        </p:grpSpPr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4B5D6ECF-0DBE-4214-A699-ED96B213D717}"/>
                </a:ext>
              </a:extLst>
            </p:cNvPr>
            <p:cNvSpPr/>
            <p:nvPr/>
          </p:nvSpPr>
          <p:spPr>
            <a:xfrm>
              <a:off x="31354" y="46446"/>
              <a:ext cx="1872000" cy="2502648"/>
            </a:xfrm>
            <a:prstGeom prst="rect">
              <a:avLst/>
            </a:prstGeom>
            <a:solidFill>
              <a:srgbClr val="43B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10A010AB-FB77-4939-BB2F-0D3122CF35C3}"/>
                </a:ext>
              </a:extLst>
            </p:cNvPr>
            <p:cNvSpPr txBox="1"/>
            <p:nvPr/>
          </p:nvSpPr>
          <p:spPr>
            <a:xfrm>
              <a:off x="174088" y="1051549"/>
              <a:ext cx="1857188" cy="246221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/>
                  <a:cs typeface="Arial"/>
                </a:rPr>
                <a:t>VO Meeten en Driehoekstraat</a:t>
              </a:r>
            </a:p>
            <a:p>
              <a:endParaRPr lang="en-US" sz="8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E4C65454-AA94-43B0-9D57-32243661E689}"/>
                </a:ext>
              </a:extLst>
            </p:cNvPr>
            <p:cNvSpPr txBox="1"/>
            <p:nvPr/>
          </p:nvSpPr>
          <p:spPr>
            <a:xfrm>
              <a:off x="121353" y="1390662"/>
              <a:ext cx="1692001" cy="646331"/>
            </a:xfrm>
            <a:prstGeom prst="rect">
              <a:avLst/>
            </a:prstGeom>
            <a:noFill/>
          </p:spPr>
          <p:txBody>
            <a:bodyPr wrap="square" lIns="108000" tIns="0" rIns="0" bIns="0" rtlCol="0" anchor="t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  <a:latin typeface="Arial"/>
                  <a:cs typeface="Arial"/>
                </a:rPr>
                <a:t>Uitgangspunten</a:t>
              </a:r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 voor het maken van het VO</a:t>
              </a:r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9D216B7A-98F3-4C31-936F-34506365601B}"/>
              </a:ext>
            </a:extLst>
          </p:cNvPr>
          <p:cNvSpPr txBox="1"/>
          <p:nvPr/>
        </p:nvSpPr>
        <p:spPr>
          <a:xfrm>
            <a:off x="2285999" y="1051549"/>
            <a:ext cx="6350655" cy="34800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400" dirty="0">
                <a:cs typeface="Calibri"/>
              </a:rPr>
              <a:t>Situatie buiten: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>
                <a:cs typeface="Calibri"/>
              </a:rPr>
              <a:t>De bermen liggen hoger, hierdoor is afwateren in de bermen geen optie.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>
                <a:cs typeface="Calibri"/>
              </a:rPr>
              <a:t>De gekozen materialen dienen geschikt te zijn voor een bedrijventerrein.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>
                <a:cs typeface="Calibri"/>
              </a:rPr>
              <a:t>Huisaansluitingen en riolering.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>
                <a:cs typeface="Calibri"/>
              </a:rPr>
              <a:t>Gezonde bomen behouden.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400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nl-NL" sz="1400" dirty="0">
                <a:cs typeface="Calibri"/>
              </a:rPr>
              <a:t>Situatie materialen: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>
                <a:cs typeface="Calibri"/>
              </a:rPr>
              <a:t> Levering van materialen.</a:t>
            </a:r>
          </a:p>
          <a:p>
            <a:pPr>
              <a:lnSpc>
                <a:spcPct val="150000"/>
              </a:lnSpc>
            </a:pPr>
            <a:endParaRPr lang="nl-NL" sz="1200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nl-NL" sz="1200" dirty="0">
                <a:cs typeface="Calibri"/>
              </a:rPr>
              <a:t>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200" dirty="0">
              <a:cs typeface="Calibri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92BEBEF-4972-47F8-9B02-35D1AFF3F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010" y="2286030"/>
            <a:ext cx="3534756" cy="265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0830" y="276510"/>
            <a:ext cx="5494749" cy="400110"/>
          </a:xfrm>
          <a:prstGeom prst="rect">
            <a:avLst/>
          </a:prstGeom>
          <a:noFill/>
        </p:spPr>
        <p:txBody>
          <a:bodyPr wrap="square" lIns="108000" tIns="0" rIns="0" bIns="0" rtlCol="0" anchor="t">
            <a:spAutoFit/>
          </a:bodyPr>
          <a:lstStyle/>
          <a:p>
            <a:r>
              <a:rPr lang="en-US" sz="2600" b="1" dirty="0">
                <a:solidFill>
                  <a:srgbClr val="046A00"/>
                </a:solidFill>
                <a:latin typeface="Arial"/>
                <a:cs typeface="Arial"/>
              </a:rPr>
              <a:t>Infiltratieriool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682" y="1051549"/>
            <a:ext cx="1857188" cy="246221"/>
          </a:xfrm>
          <a:prstGeom prst="rect">
            <a:avLst/>
          </a:prstGeom>
          <a:noFill/>
        </p:spPr>
        <p:txBody>
          <a:bodyPr wrap="square" lIns="108000" tIns="0" rIns="0" bIns="0" rtlCol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Arial"/>
                <a:cs typeface="Arial"/>
              </a:rPr>
              <a:t>KWARTAALGESPREK </a:t>
            </a:r>
          </a:p>
          <a:p>
            <a:r>
              <a:rPr lang="en-US" sz="800" b="1">
                <a:solidFill>
                  <a:schemeClr val="bg1"/>
                </a:solidFill>
                <a:latin typeface="Arial"/>
                <a:cs typeface="Arial"/>
              </a:rPr>
              <a:t>MET HET DT</a:t>
            </a:r>
          </a:p>
        </p:txBody>
      </p:sp>
      <p:pic>
        <p:nvPicPr>
          <p:cNvPr id="10" name="Picture 9" descr="GR_LOGO_2018_FC_beeldmer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32" y="314405"/>
            <a:ext cx="380283" cy="3802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90565" y="1256474"/>
            <a:ext cx="6853435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400" dirty="0">
                <a:latin typeface="Calibri"/>
                <a:cs typeface="Times New Roman"/>
              </a:rPr>
              <a:t>De bestaande riolering is in goede staat.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400" dirty="0">
              <a:latin typeface="Calibri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400" dirty="0">
                <a:latin typeface="Calibri"/>
                <a:cs typeface="Times New Roman"/>
              </a:rPr>
              <a:t>De huisaansluitingen in het openbaar gebied worden vervangen waar nodig.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400" dirty="0">
              <a:latin typeface="Calibri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400" dirty="0">
                <a:latin typeface="Calibri"/>
                <a:cs typeface="Times New Roman"/>
              </a:rPr>
              <a:t>Water op de weg gaat naar het infiltratieriool.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400" dirty="0">
              <a:latin typeface="Calibri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400" dirty="0">
                <a:latin typeface="Calibri"/>
                <a:cs typeface="Times New Roman"/>
              </a:rPr>
              <a:t>Regenwater in het gebied.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400" dirty="0">
              <a:latin typeface="Calibri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400" dirty="0">
                <a:latin typeface="Calibri"/>
                <a:cs typeface="Times New Roman"/>
              </a:rPr>
              <a:t>Gespreide afvoer van schoon water (dus vlotte afvoer).</a:t>
            </a:r>
            <a:endParaRPr lang="nl-NL" sz="1400" dirty="0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97E37CB0-DAD0-4D0F-91B4-1A7D9377AF39}"/>
              </a:ext>
            </a:extLst>
          </p:cNvPr>
          <p:cNvGrpSpPr/>
          <p:nvPr/>
        </p:nvGrpSpPr>
        <p:grpSpPr>
          <a:xfrm>
            <a:off x="0" y="0"/>
            <a:ext cx="1995911" cy="2502648"/>
            <a:chOff x="35365" y="0"/>
            <a:chExt cx="1995911" cy="2502648"/>
          </a:xfrm>
        </p:grpSpPr>
        <p:sp>
          <p:nvSpPr>
            <p:cNvPr id="21" name="Rectangle 6">
              <a:extLst>
                <a:ext uri="{FF2B5EF4-FFF2-40B4-BE49-F238E27FC236}">
                  <a16:creationId xmlns:a16="http://schemas.microsoft.com/office/drawing/2014/main" id="{2F57A0F1-316B-43F4-A921-8529297DFBAD}"/>
                </a:ext>
              </a:extLst>
            </p:cNvPr>
            <p:cNvSpPr/>
            <p:nvPr/>
          </p:nvSpPr>
          <p:spPr>
            <a:xfrm>
              <a:off x="35365" y="0"/>
              <a:ext cx="1872000" cy="2502648"/>
            </a:xfrm>
            <a:prstGeom prst="rect">
              <a:avLst/>
            </a:prstGeom>
            <a:solidFill>
              <a:srgbClr val="43B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07EB9ECD-4C25-4EA3-9FAD-E56286022C9D}"/>
                </a:ext>
              </a:extLst>
            </p:cNvPr>
            <p:cNvSpPr txBox="1"/>
            <p:nvPr/>
          </p:nvSpPr>
          <p:spPr>
            <a:xfrm>
              <a:off x="174088" y="1051549"/>
              <a:ext cx="1857188" cy="123111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/>
                  <a:cs typeface="Arial"/>
                </a:rPr>
                <a:t>VO Meeten en Driehoekstraat</a:t>
              </a:r>
            </a:p>
          </p:txBody>
        </p: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E075159C-860D-4DFC-B421-592FCABF118D}"/>
                </a:ext>
              </a:extLst>
            </p:cNvPr>
            <p:cNvSpPr txBox="1"/>
            <p:nvPr/>
          </p:nvSpPr>
          <p:spPr>
            <a:xfrm>
              <a:off x="222958" y="1416605"/>
              <a:ext cx="1692001" cy="215444"/>
            </a:xfrm>
            <a:prstGeom prst="rect">
              <a:avLst/>
            </a:prstGeom>
            <a:noFill/>
          </p:spPr>
          <p:txBody>
            <a:bodyPr wrap="square" lIns="108000" tIns="0" rIns="0" bIns="0" rtlCol="0" anchor="t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     Riolering</a:t>
              </a:r>
            </a:p>
          </p:txBody>
        </p:sp>
      </p:grpSp>
      <p:pic>
        <p:nvPicPr>
          <p:cNvPr id="4098" name="Picture 2" descr="De bronafbeelding bekijken">
            <a:extLst>
              <a:ext uri="{FF2B5EF4-FFF2-40B4-BE49-F238E27FC236}">
                <a16:creationId xmlns:a16="http://schemas.microsoft.com/office/drawing/2014/main" id="{E823C1FE-CB30-469E-B1CD-508AC419B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14" y="3318860"/>
            <a:ext cx="4952171" cy="170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444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44077" y="294578"/>
            <a:ext cx="5858959" cy="400110"/>
          </a:xfrm>
          <a:prstGeom prst="rect">
            <a:avLst/>
          </a:prstGeom>
          <a:noFill/>
        </p:spPr>
        <p:txBody>
          <a:bodyPr wrap="square" lIns="108000" tIns="0" rIns="0" bIns="0" rtlCol="0" anchor="t">
            <a:spAutoFit/>
          </a:bodyPr>
          <a:lstStyle/>
          <a:p>
            <a:r>
              <a:rPr lang="en-US" sz="2600" b="1" dirty="0">
                <a:solidFill>
                  <a:srgbClr val="046A00"/>
                </a:solidFill>
                <a:latin typeface="Arial"/>
                <a:cs typeface="Arial"/>
              </a:rPr>
              <a:t>Voorlopig Ontwerp </a:t>
            </a:r>
          </a:p>
        </p:txBody>
      </p:sp>
      <p:pic>
        <p:nvPicPr>
          <p:cNvPr id="10" name="Picture 9" descr="GR_LOGO_2018_FC_beeldmer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32" y="314405"/>
            <a:ext cx="380283" cy="3802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9489" y="752557"/>
            <a:ext cx="6348849" cy="42600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We hebben naar zoveel mogelijk uitgangspunten gekeken.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De breedte van de weg blijft gehandhaafd (wordt rechtgemaakt).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Er komt een wandelpad in de berm.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Vlakke weg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Toegankelijkheid/bereikbaarheid van de openbare ruimte.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Riolering meegenomen in ontwerp.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We plaatsen opsluitbanden bij opritten voor toegankelijkheid wandelpad.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Fietssuggestiestrook (weg optisch minder breed).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Optische drempels voor snelheidsvermindering.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De bomen blijven gehandhaafd (met uitzondering                                                van slechte bomen).</a:t>
            </a:r>
          </a:p>
          <a:p>
            <a:pPr>
              <a:lnSpc>
                <a:spcPct val="150000"/>
              </a:lnSpc>
            </a:pPr>
            <a:r>
              <a:rPr lang="nl-NL" sz="1400" b="1" dirty="0"/>
              <a:t>Nog te maken keuzes: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Asfalt of betonstraatstenen. 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17F1F849-7E04-4F4B-87D2-E25E6F25E4D7}"/>
              </a:ext>
            </a:extLst>
          </p:cNvPr>
          <p:cNvGrpSpPr/>
          <p:nvPr/>
        </p:nvGrpSpPr>
        <p:grpSpPr>
          <a:xfrm>
            <a:off x="0" y="0"/>
            <a:ext cx="1995911" cy="2502648"/>
            <a:chOff x="35365" y="0"/>
            <a:chExt cx="1995911" cy="2502648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BC1EB366-551D-4B20-8F75-1E61C4E10535}"/>
                </a:ext>
              </a:extLst>
            </p:cNvPr>
            <p:cNvSpPr/>
            <p:nvPr/>
          </p:nvSpPr>
          <p:spPr>
            <a:xfrm>
              <a:off x="35365" y="0"/>
              <a:ext cx="1872000" cy="2502648"/>
            </a:xfrm>
            <a:prstGeom prst="rect">
              <a:avLst/>
            </a:prstGeom>
            <a:solidFill>
              <a:srgbClr val="43B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779EA78A-5444-4DA3-9500-6FB223C39AC1}"/>
                </a:ext>
              </a:extLst>
            </p:cNvPr>
            <p:cNvSpPr txBox="1"/>
            <p:nvPr/>
          </p:nvSpPr>
          <p:spPr>
            <a:xfrm>
              <a:off x="174088" y="1051549"/>
              <a:ext cx="1857188" cy="123111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/>
                  <a:cs typeface="Arial"/>
                </a:rPr>
                <a:t>VO Meeten en Driehoekstraat</a:t>
              </a:r>
            </a:p>
          </p:txBody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4C51DDDB-D7B9-43E8-BC64-9A2F26684287}"/>
                </a:ext>
              </a:extLst>
            </p:cNvPr>
            <p:cNvSpPr txBox="1"/>
            <p:nvPr/>
          </p:nvSpPr>
          <p:spPr>
            <a:xfrm>
              <a:off x="222958" y="1416605"/>
              <a:ext cx="1692001" cy="215444"/>
            </a:xfrm>
            <a:prstGeom prst="rect">
              <a:avLst/>
            </a:prstGeom>
            <a:noFill/>
          </p:spPr>
          <p:txBody>
            <a:bodyPr wrap="square" lIns="108000" tIns="0" rIns="0" bIns="0" rtlCol="0" anchor="t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     Ontwerp</a:t>
              </a:r>
            </a:p>
          </p:txBody>
        </p:sp>
      </p:grpSp>
      <p:pic>
        <p:nvPicPr>
          <p:cNvPr id="5122" name="Picture 2" descr="De bronafbeelding bekijken">
            <a:extLst>
              <a:ext uri="{FF2B5EF4-FFF2-40B4-BE49-F238E27FC236}">
                <a16:creationId xmlns:a16="http://schemas.microsoft.com/office/drawing/2014/main" id="{D6A8A598-2183-4433-805F-72B507100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102" y="2882596"/>
            <a:ext cx="2501620" cy="199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1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ba9dd64-3e80-445e-9b56-ca63429e8f0b">
      <UserInfo>
        <DisplayName>Fens, Ad</DisplayName>
        <AccountId>42</AccountId>
        <AccountType/>
      </UserInfo>
      <UserInfo>
        <DisplayName>Heijboer, Niels</DisplayName>
        <AccountId>61</AccountId>
        <AccountType/>
      </UserInfo>
      <UserInfo>
        <DisplayName>Koop, Chantal</DisplayName>
        <AccountId>210</AccountId>
        <AccountType/>
      </UserInfo>
      <UserInfo>
        <DisplayName>GUSR_BEH</DisplayName>
        <AccountId>229</AccountId>
        <AccountType/>
      </UserInfo>
      <UserInfo>
        <DisplayName>Devue, Harold</DisplayName>
        <AccountId>33</AccountId>
        <AccountType/>
      </UserInfo>
    </SharedWithUsers>
    <TaxCatchAll xmlns="c149c5cd-1cc4-4190-bee7-a9740d718793" xsi:nil="true"/>
    <lcf76f155ced4ddcb4097134ff3c332f xmlns="1f401086-60f3-42a5-a033-3e688fd3f9f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F2132B9712E342956D371EB28D38F4" ma:contentTypeVersion="16" ma:contentTypeDescription="Een nieuw document maken." ma:contentTypeScope="" ma:versionID="299bc89eea1d312b77d0b4528068163f">
  <xsd:schema xmlns:xsd="http://www.w3.org/2001/XMLSchema" xmlns:xs="http://www.w3.org/2001/XMLSchema" xmlns:p="http://schemas.microsoft.com/office/2006/metadata/properties" xmlns:ns2="1f401086-60f3-42a5-a033-3e688fd3f9fd" xmlns:ns3="dba9dd64-3e80-445e-9b56-ca63429e8f0b" xmlns:ns4="c149c5cd-1cc4-4190-bee7-a9740d718793" targetNamespace="http://schemas.microsoft.com/office/2006/metadata/properties" ma:root="true" ma:fieldsID="fcb709750b04566079661ebd73714a1f" ns2:_="" ns3:_="" ns4:_="">
    <xsd:import namespace="1f401086-60f3-42a5-a033-3e688fd3f9fd"/>
    <xsd:import namespace="dba9dd64-3e80-445e-9b56-ca63429e8f0b"/>
    <xsd:import namespace="c149c5cd-1cc4-4190-bee7-a9740d7187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401086-60f3-42a5-a033-3e688fd3f9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5777d195-9222-4479-a343-410f6051b2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a9dd64-3e80-445e-9b56-ca63429e8f0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9c5cd-1cc4-4190-bee7-a9740d718793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b1b86dcf-6067-4f8b-a2f7-13243747a85c}" ma:internalName="TaxCatchAll" ma:showField="CatchAllData" ma:web="dba9dd64-3e80-445e-9b56-ca63429e8f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656E56-5DE9-4D5B-8728-461BEAC3D5D6}">
  <ds:schemaRefs>
    <ds:schemaRef ds:uri="http://purl.org/dc/elements/1.1/"/>
    <ds:schemaRef ds:uri="http://schemas.microsoft.com/office/2006/metadata/properties"/>
    <ds:schemaRef ds:uri="c149c5cd-1cc4-4190-bee7-a9740d718793"/>
    <ds:schemaRef ds:uri="http://purl.org/dc/terms/"/>
    <ds:schemaRef ds:uri="1f401086-60f3-42a5-a033-3e688fd3f9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dba9dd64-3e80-445e-9b56-ca63429e8f0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EEC5F12-9E62-4421-8E23-55AB30A8D8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D919E3-ABC3-4060-94C8-8DB35C46D72F}">
  <ds:schemaRefs>
    <ds:schemaRef ds:uri="1f401086-60f3-42a5-a033-3e688fd3f9fd"/>
    <ds:schemaRef ds:uri="c149c5cd-1cc4-4190-bee7-a9740d718793"/>
    <ds:schemaRef ds:uri="dba9dd64-3e80-445e-9b56-ca63429e8f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</TotalTime>
  <Words>730</Words>
  <Application>Microsoft Office PowerPoint</Application>
  <PresentationFormat>Diavoorstelling (16:9)</PresentationFormat>
  <Paragraphs>159</Paragraphs>
  <Slides>15</Slides>
  <Notes>13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Office Theme</vt:lpstr>
      <vt:lpstr>Acrobat Document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                    Koffie</vt:lpstr>
      <vt:lpstr>Vragen?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sjabloon</dc:title>
  <dc:creator>Who</dc:creator>
  <cp:keywords/>
  <cp:lastModifiedBy>Boxel, Kevin van</cp:lastModifiedBy>
  <cp:revision>65</cp:revision>
  <dcterms:created xsi:type="dcterms:W3CDTF">2018-06-04T11:44:40Z</dcterms:created>
  <dcterms:modified xsi:type="dcterms:W3CDTF">2022-05-16T10:11:23Z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0x010100D0F2132B9712E342956D371EB28D38F4</vt:lpwstr>
  </property>
  <property fmtid="{D5CDD505-2E9C-101B-9397-08002B2CF9AE}" pid="3" name="Status">
    <vt:lpwstr/>
  </property>
  <property fmtid="{D5CDD505-2E9C-101B-9397-08002B2CF9AE}" pid="4" name="xd_Signature">
    <vt:bool>false</vt:bool>
  </property>
  <property fmtid="{D5CDD505-2E9C-101B-9397-08002B2CF9AE}" pid="5" name="SharedWithUsers">
    <vt:lpwstr>1517;#Vonk, Marco;#1417;#Bouwman, Judith</vt:lpwstr>
  </property>
  <property fmtid="{D5CDD505-2E9C-101B-9397-08002B2CF9AE}" pid="6" name="xd_ProgID">
    <vt:lpwstr/>
  </property>
  <property fmtid="{D5CDD505-2E9C-101B-9397-08002B2CF9AE}" pid="7" name="TemplateUrl">
    <vt:lpwstr/>
  </property>
  <property fmtid="{D5CDD505-2E9C-101B-9397-08002B2CF9AE}" pid="8" name="ComplianceAssetId">
    <vt:lpwstr/>
  </property>
  <property fmtid="{D5CDD505-2E9C-101B-9397-08002B2CF9AE}" pid="9" name="MediaServiceImageTags">
    <vt:lpwstr/>
  </property>
</Properties>
</file>